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3" r:id="rId5"/>
  </p:sldMasterIdLst>
  <p:notesMasterIdLst>
    <p:notesMasterId r:id="rId26"/>
  </p:notesMasterIdLst>
  <p:sldIdLst>
    <p:sldId id="281" r:id="rId6"/>
    <p:sldId id="257" r:id="rId7"/>
    <p:sldId id="258" r:id="rId8"/>
    <p:sldId id="259" r:id="rId9"/>
    <p:sldId id="260" r:id="rId10"/>
    <p:sldId id="261" r:id="rId11"/>
    <p:sldId id="277" r:id="rId12"/>
    <p:sldId id="263" r:id="rId13"/>
    <p:sldId id="278" r:id="rId14"/>
    <p:sldId id="265" r:id="rId15"/>
    <p:sldId id="266" r:id="rId16"/>
    <p:sldId id="267" r:id="rId17"/>
    <p:sldId id="268" r:id="rId18"/>
    <p:sldId id="269" r:id="rId19"/>
    <p:sldId id="270" r:id="rId20"/>
    <p:sldId id="271" r:id="rId21"/>
    <p:sldId id="272" r:id="rId22"/>
    <p:sldId id="279" r:id="rId23"/>
    <p:sldId id="274" r:id="rId24"/>
    <p:sldId id="275" r:id="rId25"/>
  </p:sldIdLst>
  <p:sldSz cx="12192000" cy="6858000"/>
  <p:notesSz cx="6858000" cy="1857375"/>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6901"/>
    <a:srgbClr val="0072C3"/>
    <a:srgbClr val="007D79"/>
    <a:srgbClr val="D02670"/>
    <a:srgbClr val="231F20"/>
    <a:srgbClr val="33B1FF"/>
    <a:srgbClr val="262626"/>
    <a:srgbClr val="525252"/>
    <a:srgbClr val="BE95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3" autoAdjust="0"/>
    <p:restoredTop sz="91480" autoAdjust="0"/>
  </p:normalViewPr>
  <p:slideViewPr>
    <p:cSldViewPr snapToGrid="0">
      <p:cViewPr varScale="1">
        <p:scale>
          <a:sx n="74" d="100"/>
          <a:sy n="74" d="100"/>
        </p:scale>
        <p:origin x="43" y="91"/>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694046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9610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8880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98195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047470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E36636D-D922-432D-A958-524484B5923D}" type="datetimeFigureOut">
              <a:rPr lang="en-US" smtClean="0"/>
              <a:pPr/>
              <a:t>9/16/2025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386361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71068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488101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grpSp>
        <p:nvGrpSpPr>
          <p:cNvPr id="4" name="Group 3">
            <a:extLst>
              <a:ext uri="{FF2B5EF4-FFF2-40B4-BE49-F238E27FC236}">
                <a16:creationId xmlns:a16="http://schemas.microsoft.com/office/drawing/2014/main" id="{9916FC01-C4EC-03BC-23FA-586E9BB39135}"/>
              </a:ext>
            </a:extLst>
          </p:cNvPr>
          <p:cNvGrpSpPr/>
          <p:nvPr userDrawn="1"/>
        </p:nvGrpSpPr>
        <p:grpSpPr>
          <a:xfrm>
            <a:off x="11094856" y="6244940"/>
            <a:ext cx="1098532" cy="613059"/>
            <a:chOff x="8965342" y="4231217"/>
            <a:chExt cx="1608171" cy="897474"/>
          </a:xfrm>
        </p:grpSpPr>
        <p:pic>
          <p:nvPicPr>
            <p:cNvPr id="5" name="Graphic 4">
              <a:extLst>
                <a:ext uri="{FF2B5EF4-FFF2-40B4-BE49-F238E27FC236}">
                  <a16:creationId xmlns:a16="http://schemas.microsoft.com/office/drawing/2014/main" id="{E5F55DA0-7E20-B470-DCD3-F93E98F4BA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21121" y="4418033"/>
              <a:ext cx="897474" cy="355817"/>
            </a:xfrm>
            <a:prstGeom prst="rect">
              <a:avLst/>
            </a:prstGeom>
          </p:spPr>
        </p:pic>
        <p:pic>
          <p:nvPicPr>
            <p:cNvPr id="6" name="Graphic 5" hidden="1">
              <a:extLst>
                <a:ext uri="{FF2B5EF4-FFF2-40B4-BE49-F238E27FC236}">
                  <a16:creationId xmlns:a16="http://schemas.microsoft.com/office/drawing/2014/main" id="{A120D626-7D40-E702-C2BE-C65138D80B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321121" y="4772874"/>
              <a:ext cx="897474" cy="355817"/>
            </a:xfrm>
            <a:prstGeom prst="rect">
              <a:avLst/>
            </a:prstGeom>
          </p:spPr>
        </p:pic>
        <p:pic>
          <p:nvPicPr>
            <p:cNvPr id="10" name="Graphic 9" hidden="1">
              <a:extLst>
                <a:ext uri="{FF2B5EF4-FFF2-40B4-BE49-F238E27FC236}">
                  <a16:creationId xmlns:a16="http://schemas.microsoft.com/office/drawing/2014/main" id="{F4152984-610C-FF68-7C9D-E011228530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9946868" y="4502045"/>
              <a:ext cx="897474" cy="355817"/>
            </a:xfrm>
            <a:prstGeom prst="rect">
              <a:avLst/>
            </a:prstGeom>
          </p:spPr>
        </p:pic>
        <p:pic>
          <p:nvPicPr>
            <p:cNvPr id="11" name="Graphic 10" hidden="1">
              <a:extLst>
                <a:ext uri="{FF2B5EF4-FFF2-40B4-BE49-F238E27FC236}">
                  <a16:creationId xmlns:a16="http://schemas.microsoft.com/office/drawing/2014/main" id="{751CB587-715F-CAD6-FC8E-CFF9FC486E9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8694514" y="4502045"/>
              <a:ext cx="897474" cy="355817"/>
            </a:xfrm>
            <a:prstGeom prst="rect">
              <a:avLst/>
            </a:prstGeom>
          </p:spPr>
        </p:pic>
      </p:grpSp>
      <p:pic>
        <p:nvPicPr>
          <p:cNvPr id="12" name="Graphic 11">
            <a:extLst>
              <a:ext uri="{FF2B5EF4-FFF2-40B4-BE49-F238E27FC236}">
                <a16:creationId xmlns:a16="http://schemas.microsoft.com/office/drawing/2014/main" id="{A14B90F9-04C0-3528-377C-F63F9B6F2D7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41053" y="6372101"/>
            <a:ext cx="1630680" cy="247650"/>
          </a:xfrm>
          <a:prstGeom prst="rect">
            <a:avLst/>
          </a:prstGeom>
        </p:spPr>
      </p:pic>
    </p:spTree>
    <p:extLst>
      <p:ext uri="{BB962C8B-B14F-4D97-AF65-F5344CB8AC3E}">
        <p14:creationId xmlns:p14="http://schemas.microsoft.com/office/powerpoint/2010/main" val="419319242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842999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E36636D-D922-432D-A958-524484B5923D}" type="datetimeFigureOut">
              <a:rPr lang="en-US" smtClean="0"/>
              <a:pPr/>
              <a:t>9/16/2025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84265866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1.png"/><Relationship Id="rId18" Type="http://schemas.openxmlformats.org/officeDocument/2006/relationships/image" Target="../media/image9.sv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17" Type="http://schemas.openxmlformats.org/officeDocument/2006/relationships/image" Target="../media/image8.png"/><Relationship Id="rId2" Type="http://schemas.openxmlformats.org/officeDocument/2006/relationships/slideLayout" Target="../slideLayouts/slideLayout8.xml"/><Relationship Id="rId16" Type="http://schemas.openxmlformats.org/officeDocument/2006/relationships/image" Target="../media/image3.svg"/><Relationship Id="rId20" Type="http://schemas.openxmlformats.org/officeDocument/2006/relationships/image" Target="../media/image7.sv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2.png"/><Relationship Id="rId10" Type="http://schemas.openxmlformats.org/officeDocument/2006/relationships/slideLayout" Target="../slideLayouts/slideLayout16.xml"/><Relationship Id="rId19" Type="http://schemas.openxmlformats.org/officeDocument/2006/relationships/image" Target="../media/image6.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9/16/2025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7" name="Picture 6" descr="Text, logo&#10;&#10;Description automatically generated">
            <a:extLst>
              <a:ext uri="{FF2B5EF4-FFF2-40B4-BE49-F238E27FC236}">
                <a16:creationId xmlns:a16="http://schemas.microsoft.com/office/drawing/2014/main" id="{FFC334B0-05DF-16FB-4327-C5BCB55C2A93}"/>
              </a:ext>
            </a:extLst>
          </p:cNvPr>
          <p:cNvPicPr>
            <a:picLocks noChangeAspect="1"/>
          </p:cNvPicPr>
          <p:nvPr userDrawn="1"/>
        </p:nvPicPr>
        <p:blipFill rotWithShape="1">
          <a:blip r:embed="rId13">
            <a:alphaModFix amt="5000"/>
            <a:extLst>
              <a:ext uri="{BEBA8EAE-BF5A-486C-A8C5-ECC9F3942E4B}">
                <a14:imgProps xmlns:a14="http://schemas.microsoft.com/office/drawing/2010/main">
                  <a14:imgLayer r:embed="rId14">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8" name="Rectangle 7">
            <a:extLst>
              <a:ext uri="{FF2B5EF4-FFF2-40B4-BE49-F238E27FC236}">
                <a16:creationId xmlns:a16="http://schemas.microsoft.com/office/drawing/2014/main" id="{96793B83-DF42-F59B-DE61-B0359E69E110}"/>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9" name="Rectangle 8">
            <a:extLst>
              <a:ext uri="{FF2B5EF4-FFF2-40B4-BE49-F238E27FC236}">
                <a16:creationId xmlns:a16="http://schemas.microsoft.com/office/drawing/2014/main" id="{CC8EF141-6409-BBFC-2632-EBECA1EEF528}"/>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10" name="Rectangle 9">
            <a:extLst>
              <a:ext uri="{FF2B5EF4-FFF2-40B4-BE49-F238E27FC236}">
                <a16:creationId xmlns:a16="http://schemas.microsoft.com/office/drawing/2014/main" id="{1FDC6ADF-4F55-8E15-8A92-C7166331BBA7}"/>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11" name="Rectangle 10">
            <a:extLst>
              <a:ext uri="{FF2B5EF4-FFF2-40B4-BE49-F238E27FC236}">
                <a16:creationId xmlns:a16="http://schemas.microsoft.com/office/drawing/2014/main" id="{8401444B-CD76-8D09-C165-D2F6FEF3D1EC}"/>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2" name="TextBox 11">
            <a:extLst>
              <a:ext uri="{FF2B5EF4-FFF2-40B4-BE49-F238E27FC236}">
                <a16:creationId xmlns:a16="http://schemas.microsoft.com/office/drawing/2014/main" id="{98F7322D-6E82-D6CB-F51D-07E6E5EE2667}"/>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E855FAE0-106D-470A-BDF6-432850CF2518}"/>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E8944C22-41C7-1474-71D2-880CAFEC3371}"/>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BDD83E24-84C2-C63E-2D97-4A8A36C5AE47}"/>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C10F4313-E070-8D95-333A-EDDF044D77D2}"/>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035332C4-80D3-1690-024A-22E8DEDA33D5}"/>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8C64A6B0-F299-7A2E-DAA3-37EFA1DB6F27}"/>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D9A064E2-25B8-6D6C-6A8C-D9DFA58F284B}"/>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4773EA0-F0ED-92FE-7CDF-5E28D3934DB9}"/>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26D0F2-E8BF-1F7D-80F1-AFC7FD475EEB}"/>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CE178B46-3D95-F5D0-1499-340C0DB23C21}"/>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8FA5AE19-212F-C957-415D-0DEAF1D34996}"/>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AB5C96FE-91A0-AF32-279E-5EDDE22666B8}"/>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43953F89-75A5-E773-DA6D-748E47ED25F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758F6626-7C12-150E-EAF2-3686575FE98D}"/>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2C581250-A52B-E386-84FE-322B31E93CF9}"/>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5DE601D2-4F4E-0D88-A6B3-A001FBF9BAE5}"/>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39B77CFA-4B8F-D27B-14BC-B287C4A269F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BB95FD21-87F9-EF3F-77C1-218C462AF24D}"/>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F1FA76D-F14B-A8C3-A199-76CB6CC258A0}"/>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DE4592F8-3D30-FE69-2493-C8CEE941425B}"/>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ACFC4A18-820C-5B59-C969-466BBCD8B6DF}"/>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C37BB930-E41F-9455-0C79-52B3F89637D0}"/>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5" name="Rectangle 34">
            <a:extLst>
              <a:ext uri="{FF2B5EF4-FFF2-40B4-BE49-F238E27FC236}">
                <a16:creationId xmlns:a16="http://schemas.microsoft.com/office/drawing/2014/main" id="{4513F6AA-1F92-D2CA-A278-FD881BE48CE0}"/>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6" name="Rectangle 35">
            <a:extLst>
              <a:ext uri="{FF2B5EF4-FFF2-40B4-BE49-F238E27FC236}">
                <a16:creationId xmlns:a16="http://schemas.microsoft.com/office/drawing/2014/main" id="{EDCB9F2B-6BB1-696E-8040-96A23C738DC7}"/>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7" name="Rectangle 36">
            <a:extLst>
              <a:ext uri="{FF2B5EF4-FFF2-40B4-BE49-F238E27FC236}">
                <a16:creationId xmlns:a16="http://schemas.microsoft.com/office/drawing/2014/main" id="{DB19E3BA-29D2-F337-5DF6-2715195B8604}"/>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38" name="Rectangle 37">
            <a:extLst>
              <a:ext uri="{FF2B5EF4-FFF2-40B4-BE49-F238E27FC236}">
                <a16:creationId xmlns:a16="http://schemas.microsoft.com/office/drawing/2014/main" id="{DAA5E5B3-45D4-2F31-22C1-E9E5406AC4B7}"/>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39" name="Rectangle 38">
            <a:extLst>
              <a:ext uri="{FF2B5EF4-FFF2-40B4-BE49-F238E27FC236}">
                <a16:creationId xmlns:a16="http://schemas.microsoft.com/office/drawing/2014/main" id="{B98128B9-8F0D-7A9A-A109-962D1CDD881D}"/>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0" name="Rectangle 39">
            <a:extLst>
              <a:ext uri="{FF2B5EF4-FFF2-40B4-BE49-F238E27FC236}">
                <a16:creationId xmlns:a16="http://schemas.microsoft.com/office/drawing/2014/main" id="{A83E8B3A-9AF1-8A71-2BC7-6BE7539A50FF}"/>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1" name="Rectangle 40">
            <a:extLst>
              <a:ext uri="{FF2B5EF4-FFF2-40B4-BE49-F238E27FC236}">
                <a16:creationId xmlns:a16="http://schemas.microsoft.com/office/drawing/2014/main" id="{49522FD5-6420-BE65-2809-77F15F7BB8DF}"/>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42" name="Group 41">
            <a:extLst>
              <a:ext uri="{FF2B5EF4-FFF2-40B4-BE49-F238E27FC236}">
                <a16:creationId xmlns:a16="http://schemas.microsoft.com/office/drawing/2014/main" id="{30427171-D5E9-94F7-97BF-FE282AB6CBAF}"/>
              </a:ext>
            </a:extLst>
          </p:cNvPr>
          <p:cNvGrpSpPr/>
          <p:nvPr userDrawn="1"/>
        </p:nvGrpSpPr>
        <p:grpSpPr>
          <a:xfrm>
            <a:off x="11094856" y="6244940"/>
            <a:ext cx="1098532" cy="613059"/>
            <a:chOff x="8965342" y="4231217"/>
            <a:chExt cx="1608171" cy="897474"/>
          </a:xfrm>
        </p:grpSpPr>
        <p:pic>
          <p:nvPicPr>
            <p:cNvPr id="43" name="Graphic 42">
              <a:extLst>
                <a:ext uri="{FF2B5EF4-FFF2-40B4-BE49-F238E27FC236}">
                  <a16:creationId xmlns:a16="http://schemas.microsoft.com/office/drawing/2014/main" id="{12486D08-CE43-EBA9-015F-5AAA7882EEB6}"/>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321121" y="4418033"/>
              <a:ext cx="897474" cy="355817"/>
            </a:xfrm>
            <a:prstGeom prst="rect">
              <a:avLst/>
            </a:prstGeom>
          </p:spPr>
        </p:pic>
        <p:pic>
          <p:nvPicPr>
            <p:cNvPr id="44" name="Graphic 43" hidden="1">
              <a:extLst>
                <a:ext uri="{FF2B5EF4-FFF2-40B4-BE49-F238E27FC236}">
                  <a16:creationId xmlns:a16="http://schemas.microsoft.com/office/drawing/2014/main" id="{54170B02-C5C2-180A-224C-DA9B28416041}"/>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9321121" y="4772874"/>
              <a:ext cx="897474" cy="355817"/>
            </a:xfrm>
            <a:prstGeom prst="rect">
              <a:avLst/>
            </a:prstGeom>
          </p:spPr>
        </p:pic>
        <p:pic>
          <p:nvPicPr>
            <p:cNvPr id="45" name="Graphic 44" hidden="1">
              <a:extLst>
                <a:ext uri="{FF2B5EF4-FFF2-40B4-BE49-F238E27FC236}">
                  <a16:creationId xmlns:a16="http://schemas.microsoft.com/office/drawing/2014/main" id="{B0B83EDD-6113-13CB-450E-6824F8BA243A}"/>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rot="16200000">
              <a:off x="9946868" y="4502045"/>
              <a:ext cx="897474" cy="355817"/>
            </a:xfrm>
            <a:prstGeom prst="rect">
              <a:avLst/>
            </a:prstGeom>
          </p:spPr>
        </p:pic>
        <p:pic>
          <p:nvPicPr>
            <p:cNvPr id="46" name="Graphic 45" hidden="1">
              <a:extLst>
                <a:ext uri="{FF2B5EF4-FFF2-40B4-BE49-F238E27FC236}">
                  <a16:creationId xmlns:a16="http://schemas.microsoft.com/office/drawing/2014/main" id="{DE9F3FAD-EC59-2014-653E-3264CA3FA7FD}"/>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rot="16200000">
              <a:off x="8694514" y="4502045"/>
              <a:ext cx="897474" cy="355817"/>
            </a:xfrm>
            <a:prstGeom prst="rect">
              <a:avLst/>
            </a:prstGeom>
          </p:spPr>
        </p:pic>
      </p:grpSp>
      <p:pic>
        <p:nvPicPr>
          <p:cNvPr id="47" name="Graphic 46">
            <a:extLst>
              <a:ext uri="{FF2B5EF4-FFF2-40B4-BE49-F238E27FC236}">
                <a16:creationId xmlns:a16="http://schemas.microsoft.com/office/drawing/2014/main" id="{02B639C2-E66D-7A0E-0FA7-687569F90B51}"/>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241053" y="6372101"/>
            <a:ext cx="1630680" cy="247650"/>
          </a:xfrm>
          <a:prstGeom prst="rect">
            <a:avLst/>
          </a:prstGeom>
        </p:spPr>
      </p:pic>
      <p:sp>
        <p:nvSpPr>
          <p:cNvPr id="48" name="Rectangle 47" hidden="1">
            <a:extLst>
              <a:ext uri="{FF2B5EF4-FFF2-40B4-BE49-F238E27FC236}">
                <a16:creationId xmlns:a16="http://schemas.microsoft.com/office/drawing/2014/main" id="{157128A5-DB3A-2350-4FCD-A31A024556AF}"/>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6924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uiimii/IBM-Data-Analyst-Capstone-Project/blob/main/Survey%20Data%20-%20Dashboard.pdf" TargetMode="Externa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image" Target="../media/image13.png"/><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00.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9.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FC1C-30E1-84EE-7A0D-6C557C0F6DC1}"/>
              </a:ext>
            </a:extLst>
          </p:cNvPr>
          <p:cNvSpPr>
            <a:spLocks noGrp="1"/>
          </p:cNvSpPr>
          <p:nvPr>
            <p:ph type="title"/>
          </p:nvPr>
        </p:nvSpPr>
        <p:spPr>
          <a:xfrm>
            <a:off x="808523" y="1122217"/>
            <a:ext cx="4494998" cy="2306783"/>
          </a:xfrm>
        </p:spPr>
        <p:txBody>
          <a:bodyPr/>
          <a:lstStyle/>
          <a:p>
            <a:r>
              <a:rPr lang="es-ES" sz="3200" b="1" dirty="0">
                <a:latin typeface="IBM Plex Sans SemiBold" panose="020B0703050203000203" pitchFamily="34" charset="0"/>
              </a:rPr>
              <a:t>ANALYSIS OF THE STACK OVERFLOW DEVELOPER SURVEY DATA (2024)</a:t>
            </a:r>
            <a:endParaRPr lang="en-US" sz="3200" b="1" dirty="0">
              <a:latin typeface="IBM Plex Sans SemiBold" panose="020B0703050203000203" pitchFamily="34" charset="0"/>
            </a:endParaRPr>
          </a:p>
        </p:txBody>
      </p:sp>
      <p:sp>
        <p:nvSpPr>
          <p:cNvPr id="4" name="Text Placeholder 3">
            <a:extLst>
              <a:ext uri="{FF2B5EF4-FFF2-40B4-BE49-F238E27FC236}">
                <a16:creationId xmlns:a16="http://schemas.microsoft.com/office/drawing/2014/main" id="{CB476504-CB8F-F1D3-6336-1B905D9C2EA1}"/>
              </a:ext>
            </a:extLst>
          </p:cNvPr>
          <p:cNvSpPr>
            <a:spLocks noGrp="1"/>
          </p:cNvSpPr>
          <p:nvPr>
            <p:ph type="body" sz="half" idx="2"/>
          </p:nvPr>
        </p:nvSpPr>
        <p:spPr>
          <a:xfrm>
            <a:off x="1115568" y="3969327"/>
            <a:ext cx="3794760" cy="2130137"/>
          </a:xfrm>
        </p:spPr>
        <p:txBody>
          <a:bodyPr>
            <a:normAutofit/>
          </a:bodyPr>
          <a:lstStyle/>
          <a:p>
            <a:r>
              <a:rPr lang="es-ES" sz="2200" b="1" dirty="0">
                <a:solidFill>
                  <a:schemeClr val="bg1"/>
                </a:solidFill>
                <a:effectLst>
                  <a:outerShdw blurRad="38100" dist="38100" dir="2700000" algn="tl">
                    <a:srgbClr val="000000">
                      <a:alpha val="43137"/>
                    </a:srgbClr>
                  </a:outerShdw>
                </a:effectLst>
                <a:latin typeface="IBM Plex Sans" panose="020B0503050203000203" pitchFamily="34" charset="0"/>
              </a:rPr>
              <a:t>Luis Guerrero</a:t>
            </a:r>
          </a:p>
          <a:p>
            <a:r>
              <a:rPr lang="es-ES" sz="2200" b="1" dirty="0" err="1">
                <a:solidFill>
                  <a:schemeClr val="bg1"/>
                </a:solidFill>
                <a:effectLst>
                  <a:outerShdw blurRad="38100" dist="38100" dir="2700000" algn="tl">
                    <a:srgbClr val="000000">
                      <a:alpha val="43137"/>
                    </a:srgbClr>
                  </a:outerShdw>
                </a:effectLst>
                <a:latin typeface="IBM Plex Sans" panose="020B0503050203000203" pitchFamily="34" charset="0"/>
              </a:rPr>
              <a:t>September</a:t>
            </a:r>
            <a:r>
              <a:rPr lang="es-ES" sz="2200" b="1" dirty="0">
                <a:solidFill>
                  <a:schemeClr val="bg1"/>
                </a:solidFill>
                <a:effectLst>
                  <a:outerShdw blurRad="38100" dist="38100" dir="2700000" algn="tl">
                    <a:srgbClr val="000000">
                      <a:alpha val="43137"/>
                    </a:srgbClr>
                  </a:outerShdw>
                </a:effectLst>
                <a:latin typeface="IBM Plex Sans" panose="020B0503050203000203" pitchFamily="34" charset="0"/>
              </a:rPr>
              <a:t> 16, 2025</a:t>
            </a:r>
            <a:endParaRPr lang="en-US" sz="2200" b="1" dirty="0">
              <a:solidFill>
                <a:schemeClr val="bg1"/>
              </a:solidFill>
              <a:effectLst>
                <a:outerShdw blurRad="38100" dist="38100" dir="2700000" algn="tl">
                  <a:srgbClr val="000000">
                    <a:alpha val="43137"/>
                  </a:srgbClr>
                </a:outerShdw>
              </a:effectLst>
              <a:latin typeface="IBM Plex Sans" panose="020B0503050203000203" pitchFamily="34" charset="0"/>
            </a:endParaRPr>
          </a:p>
        </p:txBody>
      </p:sp>
      <p:pic>
        <p:nvPicPr>
          <p:cNvPr id="5" name="Picture Placeholder 4">
            <a:extLst>
              <a:ext uri="{FF2B5EF4-FFF2-40B4-BE49-F238E27FC236}">
                <a16:creationId xmlns:a16="http://schemas.microsoft.com/office/drawing/2014/main" id="{34A77CC7-B94F-6ACC-17B9-4B85527E170D}"/>
              </a:ext>
            </a:extLst>
          </p:cNvPr>
          <p:cNvPicPr>
            <a:picLocks noGrp="1" noChangeAspect="1"/>
          </p:cNvPicPr>
          <p:nvPr>
            <p:ph type="pic" idx="1"/>
          </p:nvPr>
        </p:nvPicPr>
        <p:blipFill>
          <a:blip r:embed="rId2"/>
          <a:srcRect l="9594" r="9594"/>
          <a:stretch>
            <a:fillRect/>
          </a:stretch>
        </p:blipFill>
        <p:spPr>
          <a:xfrm>
            <a:off x="6096000" y="0"/>
            <a:ext cx="6102350" cy="6858000"/>
          </a:xfrm>
          <a:prstGeom prst="rect">
            <a:avLst/>
          </a:prstGeom>
          <a:noFill/>
        </p:spPr>
      </p:pic>
    </p:spTree>
    <p:extLst>
      <p:ext uri="{BB962C8B-B14F-4D97-AF65-F5344CB8AC3E}">
        <p14:creationId xmlns:p14="http://schemas.microsoft.com/office/powerpoint/2010/main" val="3663853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6A9C-70D0-119E-38BE-1738DA5A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97E2B-01DB-9C21-4CF2-1586AB1C34C4}"/>
              </a:ext>
            </a:extLst>
          </p:cNvPr>
          <p:cNvSpPr>
            <a:spLocks noGrp="1"/>
          </p:cNvSpPr>
          <p:nvPr>
            <p:ph type="title"/>
          </p:nvPr>
        </p:nvSpPr>
        <p:spPr>
          <a:xfrm>
            <a:off x="48985" y="365125"/>
            <a:ext cx="12094029" cy="1325563"/>
          </a:xfrm>
        </p:spPr>
        <p:txBody>
          <a:bodyPr/>
          <a:lstStyle/>
          <a:p>
            <a:r>
              <a:rPr lang="en-US" dirty="0"/>
              <a:t>DATABASE TRENDS - FINDINGS &amp; IMPLICATIONS</a:t>
            </a:r>
          </a:p>
        </p:txBody>
      </p:sp>
      <p:sp>
        <p:nvSpPr>
          <p:cNvPr id="3" name="Content Placeholder 2">
            <a:extLst>
              <a:ext uri="{FF2B5EF4-FFF2-40B4-BE49-F238E27FC236}">
                <a16:creationId xmlns:a16="http://schemas.microsoft.com/office/drawing/2014/main" id="{F73EC42F-75A2-FA08-F2B6-EB2817BBF83F}"/>
              </a:ext>
            </a:extLst>
          </p:cNvPr>
          <p:cNvSpPr>
            <a:spLocks noGrp="1"/>
          </p:cNvSpPr>
          <p:nvPr>
            <p:ph sz="half" idx="1"/>
          </p:nvPr>
        </p:nvSpPr>
        <p:spPr>
          <a:xfrm>
            <a:off x="813816" y="1825625"/>
            <a:ext cx="5181600" cy="4351338"/>
          </a:xfrm>
        </p:spPr>
        <p:txBody>
          <a:bodyPr>
            <a:normAutofit/>
          </a:bodyPr>
          <a:lstStyle/>
          <a:p>
            <a:pPr>
              <a:buFont typeface="Wingdings" panose="05000000000000000000" pitchFamily="2" charset="2"/>
              <a:buChar char="Ø"/>
            </a:pPr>
            <a:r>
              <a:rPr lang="en-US" b="1" dirty="0"/>
              <a:t> Findings</a:t>
            </a:r>
          </a:p>
          <a:p>
            <a:pPr>
              <a:buFont typeface="Arial" panose="020B0604020202020204" pitchFamily="34" charset="0"/>
              <a:buChar char="•"/>
            </a:pPr>
            <a:r>
              <a:rPr lang="en-US" sz="1800" dirty="0"/>
              <a:t>PostgreSQL is the most widely used database and the most desired for future use, showing both high adoption and high demand.</a:t>
            </a:r>
          </a:p>
          <a:p>
            <a:pPr>
              <a:buFont typeface="Arial" panose="020B0604020202020204" pitchFamily="34" charset="0"/>
              <a:buChar char="•"/>
            </a:pPr>
            <a:r>
              <a:rPr lang="en-US" sz="1800" dirty="0"/>
              <a:t>Microsoft SQL Server and MySQL continues to be relevant, but their growth aspiration is lower than PostgreSQL.</a:t>
            </a:r>
          </a:p>
          <a:p>
            <a:pPr>
              <a:buFont typeface="Arial" panose="020B0604020202020204" pitchFamily="34" charset="0"/>
              <a:buChar char="•"/>
            </a:pPr>
            <a:r>
              <a:rPr lang="en-US" sz="1800" dirty="0"/>
              <a:t>MongoDB (non-relational database) is increasingly attractive to developers, and its adoption is moderate, while other databases like SQLite and MariaDB have smaller user bases.</a:t>
            </a:r>
          </a:p>
          <a:p>
            <a:pPr>
              <a:buFont typeface="Arial" panose="020B0604020202020204" pitchFamily="34" charset="0"/>
              <a:buChar char="•"/>
            </a:pPr>
            <a:r>
              <a:rPr lang="en-US" sz="1800" dirty="0"/>
              <a:t>SQLite is also gaining attention.</a:t>
            </a:r>
          </a:p>
        </p:txBody>
      </p:sp>
      <p:sp>
        <p:nvSpPr>
          <p:cNvPr id="4" name="Content Placeholder 3">
            <a:extLst>
              <a:ext uri="{FF2B5EF4-FFF2-40B4-BE49-F238E27FC236}">
                <a16:creationId xmlns:a16="http://schemas.microsoft.com/office/drawing/2014/main" id="{D327B10A-E9C3-5B71-0345-782E28BDB37C}"/>
              </a:ext>
            </a:extLst>
          </p:cNvPr>
          <p:cNvSpPr>
            <a:spLocks noGrp="1"/>
          </p:cNvSpPr>
          <p:nvPr>
            <p:ph sz="half" idx="2"/>
          </p:nvPr>
        </p:nvSpPr>
        <p:spPr>
          <a:xfrm>
            <a:off x="6172200" y="1825625"/>
            <a:ext cx="5181600" cy="4351338"/>
          </a:xfrm>
        </p:spPr>
        <p:txBody>
          <a:bodyPr>
            <a:normAutofit/>
          </a:bodyPr>
          <a:lstStyle/>
          <a:p>
            <a:pPr>
              <a:buFont typeface="Wingdings" panose="05000000000000000000" pitchFamily="2" charset="2"/>
              <a:buChar char="Ø"/>
            </a:pPr>
            <a:r>
              <a:rPr lang="en-US" b="1" dirty="0"/>
              <a:t> Implications</a:t>
            </a:r>
          </a:p>
          <a:p>
            <a:pPr>
              <a:buFont typeface="Arial" panose="020B0604020202020204" pitchFamily="34" charset="0"/>
              <a:buChar char="•"/>
            </a:pPr>
            <a:r>
              <a:rPr lang="en-US" sz="1800" dirty="0"/>
              <a:t>Skills in PostgreSQL are highly valuable, with strong demand today and into the future.</a:t>
            </a:r>
          </a:p>
          <a:p>
            <a:pPr>
              <a:buFont typeface="Arial" panose="020B0604020202020204" pitchFamily="34" charset="0"/>
              <a:buChar char="•"/>
            </a:pPr>
            <a:r>
              <a:rPr lang="en-US" sz="1800" dirty="0"/>
              <a:t>PostgreSQL dominance indicates a shift toward open-source and cost-effective databases over traditional proprietary systems.</a:t>
            </a:r>
          </a:p>
          <a:p>
            <a:pPr>
              <a:buFont typeface="Arial" panose="020B0604020202020204" pitchFamily="34" charset="0"/>
              <a:buChar char="•"/>
            </a:pPr>
            <a:r>
              <a:rPr lang="en-US" sz="1800" dirty="0"/>
              <a:t>Curriculum should balance SQL fundamentals (PostgreSQL, Microsoft SQL Server, MySQL) with exposure to NoSQL technologies (MongoDB) to prepare developers for diverse roles. Also, exploring options like SQLite can provide an edge.</a:t>
            </a:r>
          </a:p>
        </p:txBody>
      </p:sp>
    </p:spTree>
    <p:custDataLst>
      <p:tags r:id="rId1"/>
    </p:custDataLst>
    <p:extLst>
      <p:ext uri="{BB962C8B-B14F-4D97-AF65-F5344CB8AC3E}">
        <p14:creationId xmlns:p14="http://schemas.microsoft.com/office/powerpoint/2010/main" val="3188125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8291F-E27C-74F8-33D3-FF131FC96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7D73-872E-CFE8-1C38-8422F383863C}"/>
              </a:ext>
            </a:extLst>
          </p:cNvPr>
          <p:cNvSpPr>
            <a:spLocks noGrp="1"/>
          </p:cNvSpPr>
          <p:nvPr>
            <p:ph type="title"/>
          </p:nvPr>
        </p:nvSpPr>
        <p:spPr>
          <a:xfrm>
            <a:off x="838200" y="365125"/>
            <a:ext cx="10515600" cy="1325563"/>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25C64183-B387-01E7-21BA-4DA6B1F51815}"/>
              </a:ext>
            </a:extLst>
          </p:cNvPr>
          <p:cNvSpPr txBox="1">
            <a:spLocks/>
          </p:cNvSpPr>
          <p:nvPr/>
        </p:nvSpPr>
        <p:spPr>
          <a:xfrm>
            <a:off x="4285075" y="3142210"/>
            <a:ext cx="7068725" cy="2569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hlinkClick r:id="rId3">
                  <a:extLst>
                    <a:ext uri="{A12FA001-AC4F-418D-AE19-62706E023703}">
                      <ahyp:hlinkClr xmlns:ahyp="http://schemas.microsoft.com/office/drawing/2018/hyperlinkcolor" val="tx"/>
                    </a:ext>
                  </a:extLst>
                </a:hlinkClick>
              </a:rPr>
              <a:t>https://github.com/Luiimii/IBM-Data-Analyst-Capstone-Project/blob/main/Survey%20Data%20-%20Dashboard.pdf</a:t>
            </a:r>
            <a:endParaRPr lang="en-US" sz="2200" dirty="0">
              <a:solidFill>
                <a:schemeClr val="tx1"/>
              </a:solidFill>
            </a:endParaRPr>
          </a:p>
          <a:p>
            <a:pPr marL="0" indent="0">
              <a:buNone/>
            </a:pPr>
            <a:endParaRPr lang="en-US" sz="2200" dirty="0"/>
          </a:p>
        </p:txBody>
      </p:sp>
      <p:pic>
        <p:nvPicPr>
          <p:cNvPr id="4" name="Picture 3">
            <a:extLst>
              <a:ext uri="{FF2B5EF4-FFF2-40B4-BE49-F238E27FC236}">
                <a16:creationId xmlns:a16="http://schemas.microsoft.com/office/drawing/2014/main" id="{A79822F7-4A79-5E92-9C6D-8A9769182E2E}"/>
              </a:ext>
            </a:extLst>
          </p:cNvPr>
          <p:cNvPicPr>
            <a:picLocks noChangeAspect="1"/>
          </p:cNvPicPr>
          <p:nvPr/>
        </p:nvPicPr>
        <p:blipFill>
          <a:blip r:embed="rId4"/>
          <a:stretch>
            <a:fillRect/>
          </a:stretch>
        </p:blipFill>
        <p:spPr>
          <a:xfrm>
            <a:off x="1077475" y="1901819"/>
            <a:ext cx="3054361" cy="3054361"/>
          </a:xfrm>
          <a:prstGeom prst="rect">
            <a:avLst/>
          </a:prstGeom>
        </p:spPr>
      </p:pic>
    </p:spTree>
    <p:custDataLst>
      <p:tags r:id="rId1"/>
    </p:custDataLst>
    <p:extLst>
      <p:ext uri="{BB962C8B-B14F-4D97-AF65-F5344CB8AC3E}">
        <p14:creationId xmlns:p14="http://schemas.microsoft.com/office/powerpoint/2010/main" val="175219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2F0CA-55D1-0835-20D4-03D017A1D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93914-A678-A34E-C52A-16D0ADAA25AF}"/>
              </a:ext>
            </a:extLst>
          </p:cNvPr>
          <p:cNvSpPr>
            <a:spLocks noGrp="1"/>
          </p:cNvSpPr>
          <p:nvPr>
            <p:ph type="title"/>
          </p:nvPr>
        </p:nvSpPr>
        <p:spPr>
          <a:xfrm>
            <a:off x="838200" y="365125"/>
            <a:ext cx="10515600" cy="1325563"/>
          </a:xfrm>
        </p:spPr>
        <p:txBody>
          <a:bodyPr anchor="ctr">
            <a:normAutofit/>
          </a:bodyPr>
          <a:lstStyle/>
          <a:p>
            <a:r>
              <a:rPr lang="en-US" dirty="0"/>
              <a:t>DASHBOARD TAB 1</a:t>
            </a:r>
          </a:p>
        </p:txBody>
      </p:sp>
      <p:pic>
        <p:nvPicPr>
          <p:cNvPr id="5" name="Content Placeholder 4" descr="A close-up of a graph&#10;&#10;AI-generated content may be incorrect.">
            <a:extLst>
              <a:ext uri="{FF2B5EF4-FFF2-40B4-BE49-F238E27FC236}">
                <a16:creationId xmlns:a16="http://schemas.microsoft.com/office/drawing/2014/main" id="{A584F1AF-03A2-1E6A-0FCD-5CAA3FA85058}"/>
              </a:ext>
            </a:extLst>
          </p:cNvPr>
          <p:cNvPicPr>
            <a:picLocks noGrp="1" noChangeAspect="1"/>
          </p:cNvPicPr>
          <p:nvPr>
            <p:ph idx="1"/>
          </p:nvPr>
        </p:nvPicPr>
        <p:blipFill>
          <a:blip r:embed="rId3"/>
          <a:stretch>
            <a:fillRect/>
          </a:stretch>
        </p:blipFill>
        <p:spPr>
          <a:xfrm>
            <a:off x="838201" y="1449659"/>
            <a:ext cx="10515600" cy="4795024"/>
          </a:xfrm>
        </p:spPr>
      </p:pic>
    </p:spTree>
    <p:custDataLst>
      <p:tags r:id="rId1"/>
    </p:custDataLst>
    <p:extLst>
      <p:ext uri="{BB962C8B-B14F-4D97-AF65-F5344CB8AC3E}">
        <p14:creationId xmlns:p14="http://schemas.microsoft.com/office/powerpoint/2010/main" val="24297367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F23D-B8D7-D0E4-EDC5-E0F023884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F933A-3681-3D82-68EF-62EC07822DAD}"/>
              </a:ext>
            </a:extLst>
          </p:cNvPr>
          <p:cNvSpPr>
            <a:spLocks noGrp="1"/>
          </p:cNvSpPr>
          <p:nvPr>
            <p:ph type="title"/>
          </p:nvPr>
        </p:nvSpPr>
        <p:spPr>
          <a:xfrm>
            <a:off x="838200" y="365125"/>
            <a:ext cx="10515600" cy="1325563"/>
          </a:xfrm>
        </p:spPr>
        <p:txBody>
          <a:bodyPr anchor="ctr">
            <a:normAutofit/>
          </a:bodyPr>
          <a:lstStyle/>
          <a:p>
            <a:r>
              <a:rPr lang="en-US" dirty="0"/>
              <a:t>DASHBOARD TAB 2</a:t>
            </a:r>
          </a:p>
        </p:txBody>
      </p:sp>
      <p:pic>
        <p:nvPicPr>
          <p:cNvPr id="5" name="Content Placeholder 4" descr="A close-up of a graph&#10;&#10;AI-generated content may be incorrect.">
            <a:extLst>
              <a:ext uri="{FF2B5EF4-FFF2-40B4-BE49-F238E27FC236}">
                <a16:creationId xmlns:a16="http://schemas.microsoft.com/office/drawing/2014/main" id="{05CCF178-DD1A-500D-D5D1-8E9FA9B3FDB0}"/>
              </a:ext>
            </a:extLst>
          </p:cNvPr>
          <p:cNvPicPr>
            <a:picLocks noGrp="1" noChangeAspect="1"/>
          </p:cNvPicPr>
          <p:nvPr>
            <p:ph idx="1"/>
          </p:nvPr>
        </p:nvPicPr>
        <p:blipFill>
          <a:blip r:embed="rId3"/>
          <a:stretch>
            <a:fillRect/>
          </a:stretch>
        </p:blipFill>
        <p:spPr>
          <a:xfrm>
            <a:off x="838200" y="1471961"/>
            <a:ext cx="10515600" cy="4750419"/>
          </a:xfrm>
        </p:spPr>
      </p:pic>
    </p:spTree>
    <p:custDataLst>
      <p:tags r:id="rId1"/>
    </p:custDataLst>
    <p:extLst>
      <p:ext uri="{BB962C8B-B14F-4D97-AF65-F5344CB8AC3E}">
        <p14:creationId xmlns:p14="http://schemas.microsoft.com/office/powerpoint/2010/main" val="20484966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A10D3-267F-7A90-5160-775BFEBCA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C0C82-5F1A-F7B1-2C56-5C08240C1647}"/>
              </a:ext>
            </a:extLst>
          </p:cNvPr>
          <p:cNvSpPr>
            <a:spLocks noGrp="1"/>
          </p:cNvSpPr>
          <p:nvPr>
            <p:ph type="title"/>
          </p:nvPr>
        </p:nvSpPr>
        <p:spPr>
          <a:xfrm>
            <a:off x="838200" y="365125"/>
            <a:ext cx="10515600" cy="1325563"/>
          </a:xfrm>
        </p:spPr>
        <p:txBody>
          <a:bodyPr anchor="ctr">
            <a:normAutofit/>
          </a:bodyPr>
          <a:lstStyle/>
          <a:p>
            <a:r>
              <a:rPr lang="en-US" dirty="0"/>
              <a:t>DASHBOARD TAB 3</a:t>
            </a:r>
          </a:p>
        </p:txBody>
      </p:sp>
      <p:pic>
        <p:nvPicPr>
          <p:cNvPr id="5" name="Content Placeholder 4" descr="A close-up of a graph&#10;&#10;AI-generated content may be incorrect.">
            <a:extLst>
              <a:ext uri="{FF2B5EF4-FFF2-40B4-BE49-F238E27FC236}">
                <a16:creationId xmlns:a16="http://schemas.microsoft.com/office/drawing/2014/main" id="{A04F87A1-7B9D-6F53-4890-E4546A4F6388}"/>
              </a:ext>
            </a:extLst>
          </p:cNvPr>
          <p:cNvPicPr>
            <a:picLocks noGrp="1" noChangeAspect="1"/>
          </p:cNvPicPr>
          <p:nvPr>
            <p:ph idx="1"/>
          </p:nvPr>
        </p:nvPicPr>
        <p:blipFill>
          <a:blip r:embed="rId3"/>
          <a:stretch>
            <a:fillRect/>
          </a:stretch>
        </p:blipFill>
        <p:spPr>
          <a:xfrm>
            <a:off x="838200" y="1413165"/>
            <a:ext cx="10515600" cy="4798064"/>
          </a:xfrm>
        </p:spPr>
      </p:pic>
    </p:spTree>
    <p:custDataLst>
      <p:tags r:id="rId1"/>
    </p:custDataLst>
    <p:extLst>
      <p:ext uri="{BB962C8B-B14F-4D97-AF65-F5344CB8AC3E}">
        <p14:creationId xmlns:p14="http://schemas.microsoft.com/office/powerpoint/2010/main" val="24056362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62C0A-56EF-B349-A097-27B4D460D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8769-531F-C6A5-406F-D1C3D2805950}"/>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1F45ECC1-C956-CADF-DDFD-F54C6608E401}"/>
              </a:ext>
            </a:extLst>
          </p:cNvPr>
          <p:cNvPicPr>
            <a:picLocks noGrp="1" noChangeAspect="1"/>
          </p:cNvPicPr>
          <p:nvPr>
            <p:ph sz="half" idx="1"/>
          </p:nvPr>
        </p:nvPicPr>
        <p:blipFill>
          <a:blip r:embed="rId3"/>
          <a:stretch>
            <a:fillRect/>
          </a:stretch>
        </p:blipFill>
        <p:spPr>
          <a:xfrm>
            <a:off x="1253331" y="1825625"/>
            <a:ext cx="4351338" cy="4351338"/>
          </a:xfrm>
          <a:prstGeom prst="rect">
            <a:avLst/>
          </a:prstGeom>
          <a:noFill/>
        </p:spPr>
      </p:pic>
      <p:sp>
        <p:nvSpPr>
          <p:cNvPr id="4" name="Content Placeholder 3">
            <a:extLst>
              <a:ext uri="{FF2B5EF4-FFF2-40B4-BE49-F238E27FC236}">
                <a16:creationId xmlns:a16="http://schemas.microsoft.com/office/drawing/2014/main" id="{0F67EF50-003F-6BB0-4367-42BB884C77A4}"/>
              </a:ext>
            </a:extLst>
          </p:cNvPr>
          <p:cNvSpPr>
            <a:spLocks noGrp="1"/>
          </p:cNvSpPr>
          <p:nvPr>
            <p:ph sz="half" idx="2"/>
          </p:nvPr>
        </p:nvSpPr>
        <p:spPr>
          <a:xfrm>
            <a:off x="6172200" y="1825625"/>
            <a:ext cx="5181600" cy="4351338"/>
          </a:xfrm>
        </p:spPr>
        <p:txBody>
          <a:bodyPr>
            <a:normAutofit/>
          </a:bodyPr>
          <a:lstStyle/>
          <a:p>
            <a:r>
              <a:rPr lang="en-US" sz="2000" dirty="0"/>
              <a:t>Core languages (JS, Python, C#, etc.) remain dominant, showing stability in developer toolsets.</a:t>
            </a:r>
          </a:p>
          <a:p>
            <a:r>
              <a:rPr lang="en-US" sz="2000" dirty="0"/>
              <a:t>PostgreSQL growth highlights a shift toward open-source, cloud-friendly databases.</a:t>
            </a:r>
          </a:p>
          <a:p>
            <a:r>
              <a:rPr lang="en-US" sz="2000" dirty="0"/>
              <a:t>Future aspirations align with current use, suggesting consolidation around key technologies.</a:t>
            </a:r>
          </a:p>
          <a:p>
            <a:r>
              <a:rPr lang="en-US" sz="2000" dirty="0"/>
              <a:t>Findings connect developer demographics with technology trends, addressing gaps in understanding adoption patterns.</a:t>
            </a:r>
          </a:p>
        </p:txBody>
      </p:sp>
    </p:spTree>
    <p:custDataLst>
      <p:tags r:id="rId1"/>
    </p:custDataLst>
    <p:extLst>
      <p:ext uri="{BB962C8B-B14F-4D97-AF65-F5344CB8AC3E}">
        <p14:creationId xmlns:p14="http://schemas.microsoft.com/office/powerpoint/2010/main" val="857333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5330-0589-A550-601A-037CA416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A8902-AF46-DDE8-D792-7940E18AF629}"/>
              </a:ext>
            </a:extLst>
          </p:cNvPr>
          <p:cNvSpPr>
            <a:spLocks noGrp="1"/>
          </p:cNvSpPr>
          <p:nvPr>
            <p:ph type="title"/>
          </p:nvPr>
        </p:nvSpPr>
        <p:spPr>
          <a:xfrm>
            <a:off x="838200" y="365125"/>
            <a:ext cx="10515600" cy="1325563"/>
          </a:xfrm>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D196B89C-35B9-C514-4E9C-FCBE8D68D3FD}"/>
              </a:ext>
            </a:extLst>
          </p:cNvPr>
          <p:cNvSpPr>
            <a:spLocks noGrp="1"/>
          </p:cNvSpPr>
          <p:nvPr>
            <p:ph sz="half" idx="1"/>
          </p:nvPr>
        </p:nvSpPr>
        <p:spPr>
          <a:xfrm>
            <a:off x="813816" y="1825625"/>
            <a:ext cx="5181600" cy="4351338"/>
          </a:xfrm>
        </p:spPr>
        <p:txBody>
          <a:bodyPr>
            <a:normAutofit/>
          </a:bodyPr>
          <a:lstStyle/>
          <a:p>
            <a:pPr>
              <a:buFont typeface="Wingdings" panose="05000000000000000000" pitchFamily="2" charset="2"/>
              <a:buChar char="Ø"/>
            </a:pPr>
            <a:r>
              <a:rPr lang="en-US" dirty="0"/>
              <a:t> Findings</a:t>
            </a:r>
          </a:p>
          <a:p>
            <a:pPr>
              <a:buFont typeface="Arial" panose="020B0604020202020204" pitchFamily="34" charset="0"/>
              <a:buChar char="•"/>
            </a:pPr>
            <a:r>
              <a:rPr lang="en-US" sz="2000" dirty="0"/>
              <a:t>HTML, JavaScript, Python, TypeScript, and C# dominate usage and remain highly desired.</a:t>
            </a:r>
          </a:p>
          <a:p>
            <a:pPr>
              <a:buFont typeface="Arial" panose="020B0604020202020204" pitchFamily="34" charset="0"/>
              <a:buChar char="•"/>
            </a:pPr>
            <a:r>
              <a:rPr lang="en-US" sz="2000" dirty="0"/>
              <a:t>PostgreSQL and MongoDB show strong momentum, indicating a shift toward modern, open-source databases.</a:t>
            </a:r>
          </a:p>
          <a:p>
            <a:pPr>
              <a:buFont typeface="Arial" panose="020B0604020202020204" pitchFamily="34" charset="0"/>
              <a:buChar char="•"/>
            </a:pPr>
            <a:r>
              <a:rPr lang="en-US" sz="2000" dirty="0"/>
              <a:t>Developer’s future preferences align with current leading tools, suggesting long-term adoption patterns.</a:t>
            </a:r>
          </a:p>
          <a:p>
            <a:pPr>
              <a:buFont typeface="Arial" panose="020B0604020202020204" pitchFamily="34" charset="0"/>
              <a:buChar char="•"/>
            </a:pPr>
            <a:r>
              <a:rPr lang="en-US" sz="2000" dirty="0"/>
              <a:t>Demographics (age, education, country) influence technology choices, shaping global development trends.</a:t>
            </a:r>
          </a:p>
          <a:p>
            <a:pPr>
              <a:buFont typeface="Wingdings" panose="05000000000000000000" pitchFamily="2" charset="2"/>
              <a:buChar char="Ø"/>
            </a:pPr>
            <a:endParaRPr lang="en-US" dirty="0"/>
          </a:p>
        </p:txBody>
      </p:sp>
      <p:sp>
        <p:nvSpPr>
          <p:cNvPr id="4" name="Content Placeholder 3">
            <a:extLst>
              <a:ext uri="{FF2B5EF4-FFF2-40B4-BE49-F238E27FC236}">
                <a16:creationId xmlns:a16="http://schemas.microsoft.com/office/drawing/2014/main" id="{2FDBBA5A-826D-FFFD-F1BE-92269842D330}"/>
              </a:ext>
            </a:extLst>
          </p:cNvPr>
          <p:cNvSpPr>
            <a:spLocks noGrp="1"/>
          </p:cNvSpPr>
          <p:nvPr>
            <p:ph sz="half" idx="2"/>
          </p:nvPr>
        </p:nvSpPr>
        <p:spPr>
          <a:xfrm>
            <a:off x="6172200" y="1825625"/>
            <a:ext cx="5181600" cy="4351338"/>
          </a:xfrm>
        </p:spPr>
        <p:txBody>
          <a:bodyPr>
            <a:normAutofit/>
          </a:bodyPr>
          <a:lstStyle/>
          <a:p>
            <a:pPr>
              <a:buFont typeface="Wingdings" panose="05000000000000000000" pitchFamily="2" charset="2"/>
              <a:buChar char="Ø"/>
            </a:pPr>
            <a:r>
              <a:rPr lang="en-US" dirty="0"/>
              <a:t> Implications</a:t>
            </a:r>
          </a:p>
          <a:p>
            <a:pPr>
              <a:buFont typeface="Arial" panose="020B0604020202020204" pitchFamily="34" charset="0"/>
              <a:buChar char="•"/>
            </a:pPr>
            <a:r>
              <a:rPr lang="en-US" sz="2000" dirty="0"/>
              <a:t>Organizations and educators should prioritize training and resources in these key technologies to stay aligned with developer demand.</a:t>
            </a:r>
          </a:p>
        </p:txBody>
      </p:sp>
    </p:spTree>
    <p:custDataLst>
      <p:tags r:id="rId1"/>
    </p:custDataLst>
    <p:extLst>
      <p:ext uri="{BB962C8B-B14F-4D97-AF65-F5344CB8AC3E}">
        <p14:creationId xmlns:p14="http://schemas.microsoft.com/office/powerpoint/2010/main" val="386563725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16F-6AB5-5C0B-5466-65B2A6AE811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E978FF3-BC93-079A-1687-DD4786B81DF4}"/>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12" name="Content Placeholder 3">
            <a:extLst>
              <a:ext uri="{FF2B5EF4-FFF2-40B4-BE49-F238E27FC236}">
                <a16:creationId xmlns:a16="http://schemas.microsoft.com/office/drawing/2014/main" id="{2E75918E-509D-16F8-F478-FA41759FEFE9}"/>
              </a:ext>
            </a:extLst>
          </p:cNvPr>
          <p:cNvSpPr txBox="1">
            <a:spLocks/>
          </p:cNvSpPr>
          <p:nvPr/>
        </p:nvSpPr>
        <p:spPr>
          <a:xfrm>
            <a:off x="4544291" y="1825625"/>
            <a:ext cx="68095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The survey reveals clear preferences for core languages and databases that dominate current development.</a:t>
            </a:r>
          </a:p>
          <a:p>
            <a:r>
              <a:rPr lang="en-US" sz="2000" dirty="0"/>
              <a:t>PostgreSQL rise demonstrates the growing importance of open-source and scalable solutions.</a:t>
            </a:r>
          </a:p>
          <a:p>
            <a:r>
              <a:rPr lang="en-US" sz="2000" dirty="0"/>
              <a:t>Developer’s future aspirations mirror current leaders, confirming stability in tech adoption.</a:t>
            </a:r>
          </a:p>
          <a:p>
            <a:r>
              <a:rPr lang="en-US" sz="2000" dirty="0"/>
              <a:t>Demographics shape choices, offering valuable insights for industry and education.</a:t>
            </a:r>
          </a:p>
          <a:p>
            <a:r>
              <a:rPr lang="en-US" sz="2000" dirty="0"/>
              <a:t>Overall, the analysis provides a data-driven snapshot of today’s developer landscape and its future direction.</a:t>
            </a:r>
          </a:p>
        </p:txBody>
      </p:sp>
      <p:pic>
        <p:nvPicPr>
          <p:cNvPr id="13" name="Content Placeholder 5">
            <a:extLst>
              <a:ext uri="{FF2B5EF4-FFF2-40B4-BE49-F238E27FC236}">
                <a16:creationId xmlns:a16="http://schemas.microsoft.com/office/drawing/2014/main" id="{CD985AE9-0D12-3398-B9B7-4395CABF1707}"/>
              </a:ext>
            </a:extLst>
          </p:cNvPr>
          <p:cNvPicPr>
            <a:picLocks noGrp="1" noChangeAspect="1"/>
          </p:cNvPicPr>
          <p:nvPr>
            <p:ph sz="half" idx="1"/>
          </p:nvPr>
        </p:nvPicPr>
        <p:blipFill>
          <a:blip r:embed="rId3"/>
          <a:stretch>
            <a:fillRect/>
          </a:stretch>
        </p:blipFill>
        <p:spPr>
          <a:xfrm>
            <a:off x="1125967" y="2113896"/>
            <a:ext cx="3054361" cy="3054361"/>
          </a:xfrm>
          <a:prstGeom prst="rect">
            <a:avLst/>
          </a:prstGeom>
        </p:spPr>
      </p:pic>
    </p:spTree>
    <p:custDataLst>
      <p:tags r:id="rId1"/>
    </p:custDataLst>
    <p:extLst>
      <p:ext uri="{BB962C8B-B14F-4D97-AF65-F5344CB8AC3E}">
        <p14:creationId xmlns:p14="http://schemas.microsoft.com/office/powerpoint/2010/main" val="84037823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0061-3FE7-FD11-0688-FE840ABF1D78}"/>
              </a:ext>
            </a:extLst>
          </p:cNvPr>
          <p:cNvSpPr>
            <a:spLocks noGrp="1"/>
          </p:cNvSpPr>
          <p:nvPr>
            <p:ph type="title"/>
          </p:nvPr>
        </p:nvSpPr>
        <p:spPr/>
        <p:txBody>
          <a:bodyPr/>
          <a:lstStyle/>
          <a:p>
            <a:r>
              <a:rPr lang="en-US" dirty="0"/>
              <a:t>APPENDIX</a:t>
            </a:r>
          </a:p>
        </p:txBody>
      </p:sp>
      <p:pic>
        <p:nvPicPr>
          <p:cNvPr id="6" name="Content Placeholder 5" descr="A chart with different colored squares&#10;&#10;AI-generated content may be incorrect.">
            <a:extLst>
              <a:ext uri="{FF2B5EF4-FFF2-40B4-BE49-F238E27FC236}">
                <a16:creationId xmlns:a16="http://schemas.microsoft.com/office/drawing/2014/main" id="{AD25FF6A-5487-A275-7713-F05CB5A54270}"/>
              </a:ext>
            </a:extLst>
          </p:cNvPr>
          <p:cNvPicPr>
            <a:picLocks noGrp="1" noChangeAspect="1"/>
          </p:cNvPicPr>
          <p:nvPr>
            <p:ph sz="half" idx="1"/>
          </p:nvPr>
        </p:nvPicPr>
        <p:blipFill>
          <a:blip r:embed="rId2"/>
          <a:stretch>
            <a:fillRect/>
          </a:stretch>
        </p:blipFill>
        <p:spPr>
          <a:xfrm>
            <a:off x="0" y="1506682"/>
            <a:ext cx="6019800" cy="4530436"/>
          </a:xfrm>
        </p:spPr>
      </p:pic>
      <p:pic>
        <p:nvPicPr>
          <p:cNvPr id="8" name="Content Placeholder 7" descr="A graph of a bar graph">
            <a:extLst>
              <a:ext uri="{FF2B5EF4-FFF2-40B4-BE49-F238E27FC236}">
                <a16:creationId xmlns:a16="http://schemas.microsoft.com/office/drawing/2014/main" id="{697C5DD4-EBB1-526B-CA4F-26C845641343}"/>
              </a:ext>
            </a:extLst>
          </p:cNvPr>
          <p:cNvPicPr>
            <a:picLocks noGrp="1" noChangeAspect="1"/>
          </p:cNvPicPr>
          <p:nvPr>
            <p:ph sz="half" idx="2"/>
          </p:nvPr>
        </p:nvPicPr>
        <p:blipFill>
          <a:blip r:embed="rId3"/>
          <a:stretch>
            <a:fillRect/>
          </a:stretch>
        </p:blipFill>
        <p:spPr>
          <a:xfrm>
            <a:off x="6172201" y="1506682"/>
            <a:ext cx="6019799" cy="4530436"/>
          </a:xfrm>
        </p:spPr>
      </p:pic>
    </p:spTree>
    <p:extLst>
      <p:ext uri="{BB962C8B-B14F-4D97-AF65-F5344CB8AC3E}">
        <p14:creationId xmlns:p14="http://schemas.microsoft.com/office/powerpoint/2010/main" val="24827142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C4E31-32FC-4A23-CEF9-98F0BB9F13E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334EF5D-2E2A-7FE5-06C6-01ACAB1F420F}"/>
              </a:ext>
            </a:extLst>
          </p:cNvPr>
          <p:cNvSpPr>
            <a:spLocks noGrp="1"/>
          </p:cNvSpPr>
          <p:nvPr>
            <p:ph type="title"/>
          </p:nvPr>
        </p:nvSpPr>
        <p:spPr>
          <a:xfrm>
            <a:off x="838200" y="365125"/>
            <a:ext cx="10515600" cy="1325563"/>
          </a:xfrm>
        </p:spPr>
        <p:txBody>
          <a:bodyPr anchor="ctr">
            <a:normAutofit/>
          </a:bodyPr>
          <a:lstStyle/>
          <a:p>
            <a:r>
              <a:rPr lang="en-US" dirty="0"/>
              <a:t> JOB POSTINGS</a:t>
            </a:r>
          </a:p>
        </p:txBody>
      </p:sp>
      <p:pic>
        <p:nvPicPr>
          <p:cNvPr id="3" name="Picture 2" descr="A graph of a number of jobs postings by technology">
            <a:extLst>
              <a:ext uri="{FF2B5EF4-FFF2-40B4-BE49-F238E27FC236}">
                <a16:creationId xmlns:a16="http://schemas.microsoft.com/office/drawing/2014/main" id="{3E8E2B9B-F5D1-D06C-9326-757A8CA3EE9D}"/>
              </a:ext>
            </a:extLst>
          </p:cNvPr>
          <p:cNvPicPr>
            <a:picLocks noChangeAspect="1"/>
          </p:cNvPicPr>
          <p:nvPr/>
        </p:nvPicPr>
        <p:blipFill>
          <a:blip r:embed="rId3"/>
          <a:stretch>
            <a:fillRect/>
          </a:stretch>
        </p:blipFill>
        <p:spPr>
          <a:xfrm>
            <a:off x="1724892" y="1475510"/>
            <a:ext cx="8437418" cy="4592782"/>
          </a:xfrm>
          <a:prstGeom prst="rect">
            <a:avLst/>
          </a:prstGeom>
          <a:noFill/>
        </p:spPr>
      </p:pic>
      <p:sp>
        <p:nvSpPr>
          <p:cNvPr id="10" name="Content Placeholder 2">
            <a:extLst>
              <a:ext uri="{FF2B5EF4-FFF2-40B4-BE49-F238E27FC236}">
                <a16:creationId xmlns:a16="http://schemas.microsoft.com/office/drawing/2014/main" id="{83F79416-0AFB-FC80-07E8-3CF2B4E7E798}"/>
              </a:ext>
            </a:extLst>
          </p:cNvPr>
          <p:cNvSpPr txBox="1">
            <a:spLocks/>
          </p:cNvSpPr>
          <p:nvPr/>
        </p:nvSpPr>
        <p:spPr>
          <a:xfrm>
            <a:off x="914400" y="2191385"/>
            <a:ext cx="10489276" cy="2862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200" dirty="0"/>
          </a:p>
        </p:txBody>
      </p:sp>
    </p:spTree>
    <p:custDataLst>
      <p:tags r:id="rId1"/>
    </p:custDataLst>
    <p:extLst>
      <p:ext uri="{BB962C8B-B14F-4D97-AF65-F5344CB8AC3E}">
        <p14:creationId xmlns:p14="http://schemas.microsoft.com/office/powerpoint/2010/main" val="1935373820"/>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OUTLINE</a:t>
            </a:r>
            <a:endParaRPr lang="en-US" dirty="0"/>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5"/>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DB558-7141-B0CE-D399-712C1073BFD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2CF5900-71B3-70B0-7CF1-4A1C535AD04B}"/>
              </a:ext>
            </a:extLst>
          </p:cNvPr>
          <p:cNvSpPr>
            <a:spLocks noGrp="1"/>
          </p:cNvSpPr>
          <p:nvPr>
            <p:ph type="title"/>
          </p:nvPr>
        </p:nvSpPr>
        <p:spPr>
          <a:xfrm>
            <a:off x="838200" y="365125"/>
            <a:ext cx="10515600" cy="1325563"/>
          </a:xfrm>
        </p:spPr>
        <p:txBody>
          <a:bodyPr anchor="ctr">
            <a:normAutofit/>
          </a:bodyPr>
          <a:lstStyle/>
          <a:p>
            <a:r>
              <a:rPr lang="en-US" dirty="0"/>
              <a:t>POPULAR LANGUAGES</a:t>
            </a:r>
          </a:p>
        </p:txBody>
      </p:sp>
      <p:pic>
        <p:nvPicPr>
          <p:cNvPr id="4" name="Picture 3" descr="A graph of salary in a row&#10;&#10;AI-generated content may be incorrect.">
            <a:extLst>
              <a:ext uri="{FF2B5EF4-FFF2-40B4-BE49-F238E27FC236}">
                <a16:creationId xmlns:a16="http://schemas.microsoft.com/office/drawing/2014/main" id="{3499D2F0-563E-C527-1D2E-1577685871BD}"/>
              </a:ext>
            </a:extLst>
          </p:cNvPr>
          <p:cNvPicPr>
            <a:picLocks noChangeAspect="1"/>
          </p:cNvPicPr>
          <p:nvPr/>
        </p:nvPicPr>
        <p:blipFill>
          <a:blip r:embed="rId3"/>
          <a:stretch>
            <a:fillRect/>
          </a:stretch>
        </p:blipFill>
        <p:spPr>
          <a:xfrm>
            <a:off x="2234045" y="1537855"/>
            <a:ext cx="8011391" cy="4634344"/>
          </a:xfrm>
          <a:prstGeom prst="rect">
            <a:avLst/>
          </a:prstGeom>
          <a:noFill/>
        </p:spPr>
      </p:pic>
      <p:sp>
        <p:nvSpPr>
          <p:cNvPr id="7" name="Content Placeholder 2">
            <a:extLst>
              <a:ext uri="{FF2B5EF4-FFF2-40B4-BE49-F238E27FC236}">
                <a16:creationId xmlns:a16="http://schemas.microsoft.com/office/drawing/2014/main" id="{95B1AABA-34AF-B1F5-3C7F-11AEB9E03637}"/>
              </a:ext>
            </a:extLst>
          </p:cNvPr>
          <p:cNvSpPr txBox="1">
            <a:spLocks/>
          </p:cNvSpPr>
          <p:nvPr/>
        </p:nvSpPr>
        <p:spPr>
          <a:xfrm>
            <a:off x="878305" y="2191385"/>
            <a:ext cx="10525371" cy="2862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200" dirty="0"/>
          </a:p>
          <a:p>
            <a:pPr marL="0" indent="0">
              <a:buFont typeface="Arial"/>
              <a:buNone/>
            </a:pPr>
            <a:endParaRPr lang="en-US" sz="2200" dirty="0"/>
          </a:p>
        </p:txBody>
      </p:sp>
      <p:sp>
        <p:nvSpPr>
          <p:cNvPr id="2" name="AutoShape 2" descr="Output image">
            <a:extLst>
              <a:ext uri="{FF2B5EF4-FFF2-40B4-BE49-F238E27FC236}">
                <a16:creationId xmlns:a16="http://schemas.microsoft.com/office/drawing/2014/main" id="{CA6ACD0B-6C76-B002-B6F6-D166D8AF0A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945902534"/>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4285075" y="1825624"/>
            <a:ext cx="7068725" cy="44654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2200" dirty="0"/>
              <a:t> </a:t>
            </a:r>
            <a:r>
              <a:rPr lang="en-US" sz="2000" b="1" dirty="0"/>
              <a:t>Objective:</a:t>
            </a:r>
          </a:p>
          <a:p>
            <a:pPr lvl="1">
              <a:buFont typeface="Arial" panose="020B0604020202020204" pitchFamily="34" charset="0"/>
              <a:buChar char="•"/>
            </a:pPr>
            <a:r>
              <a:rPr lang="en-US" sz="1800" dirty="0"/>
              <a:t>To identify the most used technologies by developers and those they aspire to use, considering age, country, and education.</a:t>
            </a:r>
          </a:p>
          <a:p>
            <a:pPr>
              <a:buFont typeface="Wingdings" panose="05000000000000000000" pitchFamily="2" charset="2"/>
              <a:buChar char="q"/>
            </a:pPr>
            <a:r>
              <a:rPr lang="en-US" sz="2200" b="1" dirty="0"/>
              <a:t> </a:t>
            </a:r>
            <a:r>
              <a:rPr lang="en-US" sz="2000" b="1" dirty="0"/>
              <a:t>Methodologies:</a:t>
            </a:r>
          </a:p>
          <a:p>
            <a:pPr lvl="1">
              <a:buFont typeface="Arial" panose="020B0604020202020204" pitchFamily="34" charset="0"/>
              <a:buChar char="•"/>
            </a:pPr>
            <a:r>
              <a:rPr lang="en-US" sz="1800" dirty="0"/>
              <a:t>Data Collection, Data Wrangling, Exploratory Data Analysis, Visualizations, and Dashboard.</a:t>
            </a:r>
          </a:p>
          <a:p>
            <a:pPr>
              <a:buFont typeface="Wingdings" panose="05000000000000000000" pitchFamily="2" charset="2"/>
              <a:buChar char="q"/>
            </a:pPr>
            <a:r>
              <a:rPr lang="es-ES" sz="2000" b="1" dirty="0"/>
              <a:t> Key </a:t>
            </a:r>
            <a:r>
              <a:rPr lang="es-ES" sz="2000" b="1" dirty="0" err="1"/>
              <a:t>Findings</a:t>
            </a:r>
            <a:r>
              <a:rPr lang="es-ES" sz="2000" b="1" dirty="0"/>
              <a:t>:</a:t>
            </a:r>
          </a:p>
          <a:p>
            <a:pPr lvl="1">
              <a:buFont typeface="Arial" panose="020B0604020202020204" pitchFamily="34" charset="0"/>
              <a:buChar char="•"/>
            </a:pPr>
            <a:r>
              <a:rPr lang="en-US" sz="1800" dirty="0"/>
              <a:t>HTML/CSS, JavaScript, TypeScript, and C# lead current technology usage.</a:t>
            </a:r>
          </a:p>
          <a:p>
            <a:pPr lvl="1">
              <a:buFont typeface="Arial" panose="020B0604020202020204" pitchFamily="34" charset="0"/>
              <a:buChar char="•"/>
            </a:pPr>
            <a:r>
              <a:rPr lang="en-US" sz="1800" dirty="0"/>
              <a:t>PostgreSQL is the most adopted and most desired database.</a:t>
            </a:r>
          </a:p>
          <a:p>
            <a:pPr lvl="1">
              <a:buFont typeface="Arial" panose="020B0604020202020204" pitchFamily="34" charset="0"/>
              <a:buChar char="•"/>
            </a:pPr>
            <a:r>
              <a:rPr lang="en-US" sz="1800" dirty="0"/>
              <a:t>AWS dominates cloud platform usage, with Azure showing strong future interest.</a:t>
            </a:r>
          </a:p>
          <a:p>
            <a:pPr lvl="1">
              <a:buFont typeface="Arial" panose="020B0604020202020204" pitchFamily="34" charset="0"/>
              <a:buChar char="•"/>
            </a:pPr>
            <a:r>
              <a:rPr lang="en-US" sz="1800" dirty="0"/>
              <a:t>Majority of respondents are 25–34 years old with Bachelor’s/Master’s degrees.</a:t>
            </a:r>
          </a:p>
          <a:p>
            <a:pPr lvl="1">
              <a:buFont typeface="Arial" panose="020B0604020202020204" pitchFamily="34" charset="0"/>
              <a:buChar char="•"/>
            </a:pPr>
            <a:r>
              <a:rPr lang="en-US" sz="1800" dirty="0"/>
              <a:t>Majority of respondents are from the USA.</a:t>
            </a:r>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1090494" y="2302762"/>
            <a:ext cx="3194581" cy="3194581"/>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1"/>
                </a:solidFill>
              </a:rPr>
              <a:t>The Stack Overflow Developer Survey is one of the largest annual surveys of developers worldwide.</a:t>
            </a:r>
          </a:p>
          <a:p>
            <a:r>
              <a:rPr lang="en-US" sz="2200" dirty="0">
                <a:solidFill>
                  <a:schemeClr val="tx1"/>
                </a:solidFill>
              </a:rPr>
              <a:t>It provides insights into technologies currently used, tools developers want to adopt, and demographic trends in the developer community.</a:t>
            </a:r>
          </a:p>
          <a:p>
            <a:r>
              <a:rPr lang="en-US" sz="2200" dirty="0">
                <a:solidFill>
                  <a:schemeClr val="tx1"/>
                </a:solidFill>
              </a:rPr>
              <a:t>This project explores the dataset to understand:</a:t>
            </a:r>
          </a:p>
          <a:p>
            <a:pPr marL="914400" lvl="1" indent="-457200">
              <a:buFont typeface="+mj-lt"/>
              <a:buAutoNum type="arabicPeriod"/>
            </a:pPr>
            <a:r>
              <a:rPr lang="en-US" sz="1800" dirty="0">
                <a:solidFill>
                  <a:schemeClr val="tx1"/>
                </a:solidFill>
              </a:rPr>
              <a:t>Which programming languages, databases, and platforms are most popular today.</a:t>
            </a:r>
          </a:p>
          <a:p>
            <a:pPr marL="914400" lvl="1" indent="-457200">
              <a:buFont typeface="+mj-lt"/>
              <a:buAutoNum type="arabicPeriod"/>
            </a:pPr>
            <a:r>
              <a:rPr lang="en-US" sz="1800" dirty="0">
                <a:solidFill>
                  <a:schemeClr val="tx1"/>
                </a:solidFill>
              </a:rPr>
              <a:t>What technologies developers aspire to work with in the future.</a:t>
            </a:r>
          </a:p>
          <a:p>
            <a:pPr marL="914400" lvl="1" indent="-457200">
              <a:buFont typeface="+mj-lt"/>
              <a:buAutoNum type="arabicPeriod"/>
            </a:pPr>
            <a:r>
              <a:rPr lang="en-US" sz="1800" dirty="0">
                <a:solidFill>
                  <a:schemeClr val="tx1"/>
                </a:solidFill>
              </a:rPr>
              <a:t>How usage patterns vary by age, country, and education level.</a:t>
            </a:r>
          </a:p>
          <a:p>
            <a:pPr>
              <a:buFont typeface="Arial" panose="020B0604020202020204" pitchFamily="34" charset="0"/>
              <a:buChar char="•"/>
            </a:pPr>
            <a:r>
              <a:rPr lang="en-US" sz="2200" dirty="0">
                <a:solidFill>
                  <a:schemeClr val="tx1"/>
                </a:solidFill>
              </a:rPr>
              <a:t> Approximately 65,000+ respondents.</a:t>
            </a:r>
          </a:p>
        </p:txBody>
      </p:sp>
    </p:spTree>
    <p:custDataLst>
      <p:tags r:id="rId1"/>
    </p:custDataLst>
    <p:extLst>
      <p:ext uri="{BB962C8B-B14F-4D97-AF65-F5344CB8AC3E}">
        <p14:creationId xmlns:p14="http://schemas.microsoft.com/office/powerpoint/2010/main" val="20408633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4285075" y="1825625"/>
            <a:ext cx="7068725"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2000" dirty="0"/>
              <a:t> </a:t>
            </a:r>
            <a:r>
              <a:rPr lang="en-US" sz="2000" b="1" dirty="0"/>
              <a:t>Data Collection</a:t>
            </a:r>
          </a:p>
          <a:p>
            <a:pPr lvl="1">
              <a:buFont typeface="Wingdings" panose="05000000000000000000" pitchFamily="2" charset="2"/>
              <a:buChar char="ü"/>
            </a:pPr>
            <a:r>
              <a:rPr lang="en-US" sz="1600" dirty="0"/>
              <a:t> APIs</a:t>
            </a:r>
          </a:p>
          <a:p>
            <a:pPr lvl="1">
              <a:buFont typeface="Wingdings" panose="05000000000000000000" pitchFamily="2" charset="2"/>
              <a:buChar char="ü"/>
            </a:pPr>
            <a:r>
              <a:rPr lang="en-US" sz="1600" dirty="0"/>
              <a:t> Web Scraping</a:t>
            </a:r>
          </a:p>
          <a:p>
            <a:pPr>
              <a:buFont typeface="Wingdings" panose="05000000000000000000" pitchFamily="2" charset="2"/>
              <a:buChar char="q"/>
            </a:pPr>
            <a:r>
              <a:rPr lang="en-US" sz="2000" b="1" dirty="0"/>
              <a:t> Data Wrangling (Cleaning)</a:t>
            </a:r>
          </a:p>
          <a:p>
            <a:pPr lvl="1">
              <a:buFont typeface="Wingdings" panose="05000000000000000000" pitchFamily="2" charset="2"/>
              <a:buChar char="ü"/>
            </a:pPr>
            <a:r>
              <a:rPr lang="en-US" sz="1600" dirty="0"/>
              <a:t> Finding and Removing Duplicates</a:t>
            </a:r>
          </a:p>
          <a:p>
            <a:pPr lvl="1">
              <a:buFont typeface="Wingdings" panose="05000000000000000000" pitchFamily="2" charset="2"/>
              <a:buChar char="ü"/>
            </a:pPr>
            <a:r>
              <a:rPr lang="en-US" sz="1600" dirty="0"/>
              <a:t> Finding and Imputing Missing Values</a:t>
            </a:r>
          </a:p>
          <a:p>
            <a:pPr lvl="1">
              <a:buFont typeface="Wingdings" panose="05000000000000000000" pitchFamily="2" charset="2"/>
              <a:buChar char="ü"/>
            </a:pPr>
            <a:r>
              <a:rPr lang="en-US" sz="1600" dirty="0"/>
              <a:t> Normalizing Data</a:t>
            </a:r>
          </a:p>
          <a:p>
            <a:pPr>
              <a:buFont typeface="Wingdings" panose="05000000000000000000" pitchFamily="2" charset="2"/>
              <a:buChar char="q"/>
            </a:pPr>
            <a:r>
              <a:rPr lang="en-US" sz="2000" dirty="0"/>
              <a:t> </a:t>
            </a:r>
            <a:r>
              <a:rPr lang="en-US" sz="2000" b="1" dirty="0"/>
              <a:t>Exploratory Data Analysis (EDA)</a:t>
            </a:r>
          </a:p>
          <a:p>
            <a:pPr lvl="1">
              <a:buFont typeface="Wingdings" panose="05000000000000000000" pitchFamily="2" charset="2"/>
              <a:buChar char="ü"/>
            </a:pPr>
            <a:r>
              <a:rPr lang="en-US" sz="1600" dirty="0"/>
              <a:t> Analyzing Data Distribution</a:t>
            </a:r>
          </a:p>
          <a:p>
            <a:pPr lvl="1">
              <a:buFont typeface="Wingdings" panose="05000000000000000000" pitchFamily="2" charset="2"/>
              <a:buChar char="ü"/>
            </a:pPr>
            <a:r>
              <a:rPr lang="en-US" sz="1600" dirty="0"/>
              <a:t> Finding Outliers</a:t>
            </a:r>
          </a:p>
          <a:p>
            <a:pPr lvl="1">
              <a:buFont typeface="Wingdings" panose="05000000000000000000" pitchFamily="2" charset="2"/>
              <a:buChar char="ü"/>
            </a:pPr>
            <a:r>
              <a:rPr lang="en-US" sz="1600" dirty="0"/>
              <a:t> Finding Correlations</a:t>
            </a:r>
          </a:p>
          <a:p>
            <a:pPr>
              <a:buFont typeface="Wingdings" panose="05000000000000000000" pitchFamily="2" charset="2"/>
              <a:buChar char="q"/>
            </a:pPr>
            <a:r>
              <a:rPr lang="en-US" sz="2000" b="1" dirty="0"/>
              <a:t> Data Visualization with Python &amp; SQL</a:t>
            </a:r>
          </a:p>
          <a:p>
            <a:pPr lvl="1">
              <a:buFont typeface="Wingdings" panose="05000000000000000000" pitchFamily="2" charset="2"/>
              <a:buChar char="ü"/>
            </a:pPr>
            <a:r>
              <a:rPr lang="en-US" sz="1600" b="1" dirty="0"/>
              <a:t> </a:t>
            </a:r>
            <a:r>
              <a:rPr lang="en-US" sz="1600" dirty="0"/>
              <a:t>Data Distribution</a:t>
            </a:r>
          </a:p>
          <a:p>
            <a:pPr lvl="1">
              <a:buFont typeface="Wingdings" panose="05000000000000000000" pitchFamily="2" charset="2"/>
              <a:buChar char="ü"/>
            </a:pPr>
            <a:r>
              <a:rPr lang="en-US" sz="1600" dirty="0"/>
              <a:t> Relationships</a:t>
            </a:r>
          </a:p>
          <a:p>
            <a:pPr lvl="1">
              <a:buFont typeface="Wingdings" panose="05000000000000000000" pitchFamily="2" charset="2"/>
              <a:buChar char="ü"/>
            </a:pPr>
            <a:r>
              <a:rPr lang="en-US" sz="1600" dirty="0"/>
              <a:t> Data Composition</a:t>
            </a:r>
          </a:p>
          <a:p>
            <a:pPr lvl="1">
              <a:buFont typeface="Wingdings" panose="05000000000000000000" pitchFamily="2" charset="2"/>
              <a:buChar char="ü"/>
            </a:pPr>
            <a:r>
              <a:rPr lang="en-US" sz="1600" dirty="0"/>
              <a:t> Data Comparison</a:t>
            </a:r>
          </a:p>
          <a:p>
            <a:pPr>
              <a:buFont typeface="Wingdings" panose="05000000000000000000" pitchFamily="2" charset="2"/>
              <a:buChar char="q"/>
            </a:pPr>
            <a:r>
              <a:rPr lang="en-US" sz="2000" dirty="0"/>
              <a:t> </a:t>
            </a:r>
            <a:r>
              <a:rPr lang="en-US" sz="2000" b="1" dirty="0"/>
              <a:t>Interactive Dashboard</a:t>
            </a:r>
          </a:p>
          <a:p>
            <a:pPr lvl="1">
              <a:buFont typeface="Wingdings" panose="05000000000000000000" pitchFamily="2" charset="2"/>
              <a:buChar char="ü"/>
            </a:pPr>
            <a:r>
              <a:rPr lang="en-US" sz="1600" dirty="0"/>
              <a:t> IBM Cognos Analytics</a:t>
            </a:r>
          </a:p>
        </p:txBody>
      </p:sp>
      <p:pic>
        <p:nvPicPr>
          <p:cNvPr id="4" name="Picture 3">
            <a:extLst>
              <a:ext uri="{FF2B5EF4-FFF2-40B4-BE49-F238E27FC236}">
                <a16:creationId xmlns:a16="http://schemas.microsoft.com/office/drawing/2014/main" id="{280CF71F-8A03-DAC7-4BC2-F05644ECBFFF}"/>
              </a:ext>
            </a:extLst>
          </p:cNvPr>
          <p:cNvPicPr>
            <a:picLocks noChangeAspect="1"/>
          </p:cNvPicPr>
          <p:nvPr/>
        </p:nvPicPr>
        <p:blipFill>
          <a:blip r:embed="rId3"/>
          <a:stretch>
            <a:fillRect/>
          </a:stretch>
        </p:blipFill>
        <p:spPr>
          <a:xfrm>
            <a:off x="979656" y="1831709"/>
            <a:ext cx="2819429" cy="2605209"/>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838200" y="365125"/>
            <a:ext cx="10515600" cy="1325563"/>
          </a:xfrm>
        </p:spPr>
        <p:txBody>
          <a:bodyPr anchor="ctr">
            <a:normAutofit/>
          </a:bodyPr>
          <a:lstStyle/>
          <a:p>
            <a:r>
              <a:rPr lang="en-US" dirty="0"/>
              <a:t>RESULTS</a:t>
            </a:r>
          </a:p>
        </p:txBody>
      </p:sp>
      <p:pic>
        <p:nvPicPr>
          <p:cNvPr id="5" name="Picture 4" descr="Close-up of documents and charts">
            <a:extLst>
              <a:ext uri="{FF2B5EF4-FFF2-40B4-BE49-F238E27FC236}">
                <a16:creationId xmlns:a16="http://schemas.microsoft.com/office/drawing/2014/main" id="{779145AA-FCAA-90EF-153C-BFCB6A46D99F}"/>
              </a:ext>
            </a:extLst>
          </p:cNvPr>
          <p:cNvPicPr>
            <a:picLocks noChangeAspect="1"/>
          </p:cNvPicPr>
          <p:nvPr/>
        </p:nvPicPr>
        <p:blipFill>
          <a:blip r:embed="rId3"/>
          <a:srcRect l="22096" r="2256" b="2"/>
          <a:stretch>
            <a:fillRect/>
          </a:stretch>
        </p:blipFill>
        <p:spPr>
          <a:xfrm>
            <a:off x="838200" y="1600200"/>
            <a:ext cx="5181600" cy="4572000"/>
          </a:xfrm>
          <a:prstGeom prst="rect">
            <a:avLst/>
          </a:prstGeom>
          <a:noFill/>
        </p:spPr>
      </p:pic>
      <p:pic>
        <p:nvPicPr>
          <p:cNvPr id="7" name="Content Placeholder 6" descr="Arrow Right with solid fill">
            <a:extLst>
              <a:ext uri="{FF2B5EF4-FFF2-40B4-BE49-F238E27FC236}">
                <a16:creationId xmlns:a16="http://schemas.microsoft.com/office/drawing/2014/main" id="{8FDB7C73-04A2-E0E8-3659-03D228E234BD}"/>
              </a:ext>
            </a:extLst>
          </p:cNvPr>
          <p:cNvPicPr>
            <a:picLocks noGrp="1" noChangeAspect="1"/>
          </p:cNvPicPr>
          <p:nvPr>
            <p:ph sz="half" idx="2"/>
          </p:nvPr>
        </p:nvPicPr>
        <p:blipFill>
          <a:blip r:embed="rId4">
            <a:extLst>
              <a:ext uri="{96DAC541-7B7A-43D3-8B79-37D633B846F1}">
                <asvg:svgBlip xmlns:asvg="http://schemas.microsoft.com/office/drawing/2016/SVG/main" r:embed="rId5"/>
              </a:ext>
            </a:extLst>
          </a:blip>
          <a:stretch>
            <a:fillRect/>
          </a:stretch>
        </p:blipFill>
        <p:spPr>
          <a:xfrm>
            <a:off x="7045036" y="2473035"/>
            <a:ext cx="2815937" cy="2535383"/>
          </a:xfrm>
          <a:effectLst>
            <a:glow rad="228600">
              <a:schemeClr val="accent6">
                <a:satMod val="175000"/>
                <a:alpha val="40000"/>
              </a:schemeClr>
            </a:glow>
          </a:effectLst>
        </p:spPr>
      </p:pic>
      <p:sp>
        <p:nvSpPr>
          <p:cNvPr id="3" name="Content Placeholder 2">
            <a:extLst>
              <a:ext uri="{FF2B5EF4-FFF2-40B4-BE49-F238E27FC236}">
                <a16:creationId xmlns:a16="http://schemas.microsoft.com/office/drawing/2014/main" id="{27E1D05E-A3D3-356F-EB51-94E7A1AE2A61}"/>
              </a:ext>
            </a:extLst>
          </p:cNvPr>
          <p:cNvSpPr txBox="1">
            <a:spLocks/>
          </p:cNvSpPr>
          <p:nvPr/>
        </p:nvSpPr>
        <p:spPr>
          <a:xfrm>
            <a:off x="1043114"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800"/>
          </a:p>
          <a:p>
            <a:pPr marL="0" indent="0">
              <a:buFont typeface="Arial"/>
              <a:buNone/>
            </a:pPr>
            <a:endParaRPr lang="en-US" sz="1800"/>
          </a:p>
          <a:p>
            <a:pPr marL="0" indent="0">
              <a:buFont typeface="Arial"/>
              <a:buNone/>
            </a:pPr>
            <a:endParaRPr lang="en-US" sz="1800" dirty="0"/>
          </a:p>
        </p:txBody>
      </p:sp>
    </p:spTree>
    <p:custDataLst>
      <p:tags r:id="rId1"/>
    </p:custDataLst>
    <p:extLst>
      <p:ext uri="{BB962C8B-B14F-4D97-AF65-F5344CB8AC3E}">
        <p14:creationId xmlns:p14="http://schemas.microsoft.com/office/powerpoint/2010/main" val="2215908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894F-E55E-4CF1-4896-5AB3A27D091D}"/>
              </a:ext>
            </a:extLst>
          </p:cNvPr>
          <p:cNvSpPr>
            <a:spLocks noGrp="1"/>
          </p:cNvSpPr>
          <p:nvPr>
            <p:ph type="title"/>
          </p:nvPr>
        </p:nvSpPr>
        <p:spPr/>
        <p:txBody>
          <a:bodyPr/>
          <a:lstStyle/>
          <a:p>
            <a:r>
              <a:rPr lang="en-US" dirty="0"/>
              <a:t>PROGRAMMING LANGUAGE TRENDS</a:t>
            </a:r>
          </a:p>
        </p:txBody>
      </p:sp>
      <p:sp>
        <p:nvSpPr>
          <p:cNvPr id="3" name="Content Placeholder 2">
            <a:extLst>
              <a:ext uri="{FF2B5EF4-FFF2-40B4-BE49-F238E27FC236}">
                <a16:creationId xmlns:a16="http://schemas.microsoft.com/office/drawing/2014/main" id="{3D2C8AAE-8061-5EA6-61F9-B69B9B15696C}"/>
              </a:ext>
            </a:extLst>
          </p:cNvPr>
          <p:cNvSpPr>
            <a:spLocks noGrp="1"/>
          </p:cNvSpPr>
          <p:nvPr>
            <p:ph sz="half" idx="1"/>
          </p:nvPr>
        </p:nvSpPr>
        <p:spPr/>
        <p:txBody>
          <a:bodyPr/>
          <a:lstStyle/>
          <a:p>
            <a:pPr>
              <a:buFont typeface="Wingdings" panose="05000000000000000000" pitchFamily="2" charset="2"/>
              <a:buChar char="v"/>
            </a:pPr>
            <a:r>
              <a:rPr lang="en-US" b="1" dirty="0"/>
              <a:t> Current Year</a:t>
            </a:r>
          </a:p>
          <a:p>
            <a:endParaRPr lang="en-US" dirty="0"/>
          </a:p>
        </p:txBody>
      </p:sp>
      <p:sp>
        <p:nvSpPr>
          <p:cNvPr id="4" name="Content Placeholder 3">
            <a:extLst>
              <a:ext uri="{FF2B5EF4-FFF2-40B4-BE49-F238E27FC236}">
                <a16:creationId xmlns:a16="http://schemas.microsoft.com/office/drawing/2014/main" id="{6BB5BEEE-41B9-4CB6-74A8-E68FA8B958F6}"/>
              </a:ext>
            </a:extLst>
          </p:cNvPr>
          <p:cNvSpPr>
            <a:spLocks noGrp="1"/>
          </p:cNvSpPr>
          <p:nvPr>
            <p:ph sz="half" idx="2"/>
          </p:nvPr>
        </p:nvSpPr>
        <p:spPr/>
        <p:txBody>
          <a:bodyPr/>
          <a:lstStyle/>
          <a:p>
            <a:pPr>
              <a:buFont typeface="Wingdings" panose="05000000000000000000" pitchFamily="2" charset="2"/>
              <a:buChar char="v"/>
            </a:pPr>
            <a:r>
              <a:rPr lang="es-ES" dirty="0"/>
              <a:t> </a:t>
            </a:r>
            <a:r>
              <a:rPr lang="en-US" b="1" dirty="0"/>
              <a:t>Next Year</a:t>
            </a:r>
          </a:p>
          <a:p>
            <a:pPr>
              <a:buFont typeface="Wingdings" panose="05000000000000000000" pitchFamily="2" charset="2"/>
              <a:buChar char="v"/>
            </a:pPr>
            <a:endParaRPr lang="en-US" dirty="0"/>
          </a:p>
        </p:txBody>
      </p:sp>
      <p:pic>
        <p:nvPicPr>
          <p:cNvPr id="10" name="Picture 9" descr="A graph of different colored bars">
            <a:extLst>
              <a:ext uri="{FF2B5EF4-FFF2-40B4-BE49-F238E27FC236}">
                <a16:creationId xmlns:a16="http://schemas.microsoft.com/office/drawing/2014/main" id="{04358926-F80D-BACE-F10F-71A7B6CFDA6F}"/>
              </a:ext>
            </a:extLst>
          </p:cNvPr>
          <p:cNvPicPr>
            <a:picLocks noChangeAspect="1"/>
          </p:cNvPicPr>
          <p:nvPr/>
        </p:nvPicPr>
        <p:blipFill>
          <a:blip r:embed="rId2"/>
          <a:stretch>
            <a:fillRect/>
          </a:stretch>
        </p:blipFill>
        <p:spPr>
          <a:xfrm>
            <a:off x="422563" y="2296390"/>
            <a:ext cx="5250873" cy="3647209"/>
          </a:xfrm>
          <a:prstGeom prst="rect">
            <a:avLst/>
          </a:prstGeom>
        </p:spPr>
      </p:pic>
      <p:pic>
        <p:nvPicPr>
          <p:cNvPr id="12" name="Picture 11" descr="A graph of text and numbers">
            <a:extLst>
              <a:ext uri="{FF2B5EF4-FFF2-40B4-BE49-F238E27FC236}">
                <a16:creationId xmlns:a16="http://schemas.microsoft.com/office/drawing/2014/main" id="{31FFDE58-80AE-370E-F085-D3D8902B2769}"/>
              </a:ext>
            </a:extLst>
          </p:cNvPr>
          <p:cNvPicPr>
            <a:picLocks noChangeAspect="1"/>
          </p:cNvPicPr>
          <p:nvPr/>
        </p:nvPicPr>
        <p:blipFill>
          <a:blip r:embed="rId3"/>
          <a:stretch>
            <a:fillRect/>
          </a:stretch>
        </p:blipFill>
        <p:spPr>
          <a:xfrm>
            <a:off x="6172200" y="2296390"/>
            <a:ext cx="5597237" cy="3647209"/>
          </a:xfrm>
          <a:prstGeom prst="rect">
            <a:avLst/>
          </a:prstGeom>
        </p:spPr>
      </p:pic>
    </p:spTree>
    <p:extLst>
      <p:ext uri="{BB962C8B-B14F-4D97-AF65-F5344CB8AC3E}">
        <p14:creationId xmlns:p14="http://schemas.microsoft.com/office/powerpoint/2010/main" val="41088617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BF14-48B4-018D-63EE-DF24A5A8C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44DA4-C4B2-2A92-8A96-C527D8D026A7}"/>
              </a:ext>
            </a:extLst>
          </p:cNvPr>
          <p:cNvSpPr>
            <a:spLocks noGrp="1"/>
          </p:cNvSpPr>
          <p:nvPr>
            <p:ph type="title"/>
          </p:nvPr>
        </p:nvSpPr>
        <p:spPr>
          <a:xfrm>
            <a:off x="838200" y="365125"/>
            <a:ext cx="10515600" cy="1325563"/>
          </a:xfrm>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0E85DDBB-31B7-4F81-1E76-90009348F1DE}"/>
              </a:ext>
            </a:extLst>
          </p:cNvPr>
          <p:cNvSpPr>
            <a:spLocks noGrp="1"/>
          </p:cNvSpPr>
          <p:nvPr>
            <p:ph sz="half" idx="1"/>
          </p:nvPr>
        </p:nvSpPr>
        <p:spPr>
          <a:xfrm>
            <a:off x="813816" y="1825625"/>
            <a:ext cx="5181600" cy="4351338"/>
          </a:xfrm>
        </p:spPr>
        <p:txBody>
          <a:bodyPr>
            <a:normAutofit/>
          </a:bodyPr>
          <a:lstStyle/>
          <a:p>
            <a:pPr>
              <a:buFont typeface="Wingdings" panose="05000000000000000000" pitchFamily="2" charset="2"/>
              <a:buChar char="Ø"/>
            </a:pPr>
            <a:r>
              <a:rPr lang="en-US" b="1" dirty="0"/>
              <a:t> Findings</a:t>
            </a:r>
            <a:endParaRPr lang="en-US" sz="2400" b="1" dirty="0"/>
          </a:p>
          <a:p>
            <a:pPr>
              <a:buFont typeface="Arial" panose="020B0604020202020204" pitchFamily="34" charset="0"/>
              <a:buChar char="•"/>
            </a:pPr>
            <a:r>
              <a:rPr lang="en-US" sz="1800" dirty="0"/>
              <a:t>Most used languages: HTML/CSS, JavaScript, TypeScript, and C# lead adoption.</a:t>
            </a:r>
          </a:p>
          <a:p>
            <a:pPr>
              <a:buFont typeface="Arial" panose="020B0604020202020204" pitchFamily="34" charset="0"/>
              <a:buChar char="•"/>
            </a:pPr>
            <a:r>
              <a:rPr lang="en-US" sz="1800" dirty="0"/>
              <a:t>Developers often combine multiple core languages, such as HTML/CSS + JavaScript + SQL.</a:t>
            </a:r>
          </a:p>
          <a:p>
            <a:pPr>
              <a:buFont typeface="Arial" panose="020B0604020202020204" pitchFamily="34" charset="0"/>
              <a:buChar char="•"/>
            </a:pPr>
            <a:r>
              <a:rPr lang="en-US" sz="1800" dirty="0"/>
              <a:t>High future interest in JavaScript, TypeScript, and C# (also being these the most currently used)</a:t>
            </a:r>
          </a:p>
          <a:p>
            <a:pPr>
              <a:buFont typeface="Arial" panose="020B0604020202020204" pitchFamily="34" charset="0"/>
              <a:buChar char="•"/>
            </a:pPr>
            <a:r>
              <a:rPr lang="en-US" sz="1800" dirty="0"/>
              <a:t>Python and SQL remain highly desired, showing steady long-term relevance.</a:t>
            </a:r>
          </a:p>
        </p:txBody>
      </p:sp>
      <p:sp>
        <p:nvSpPr>
          <p:cNvPr id="4" name="Content Placeholder 3">
            <a:extLst>
              <a:ext uri="{FF2B5EF4-FFF2-40B4-BE49-F238E27FC236}">
                <a16:creationId xmlns:a16="http://schemas.microsoft.com/office/drawing/2014/main" id="{D2166E7F-5223-7C98-EBC0-E8FA35940F98}"/>
              </a:ext>
            </a:extLst>
          </p:cNvPr>
          <p:cNvSpPr>
            <a:spLocks noGrp="1"/>
          </p:cNvSpPr>
          <p:nvPr>
            <p:ph sz="half" idx="2"/>
          </p:nvPr>
        </p:nvSpPr>
        <p:spPr>
          <a:xfrm>
            <a:off x="6172200" y="1825625"/>
            <a:ext cx="5181600" cy="4351338"/>
          </a:xfrm>
        </p:spPr>
        <p:txBody>
          <a:bodyPr>
            <a:normAutofit/>
          </a:bodyPr>
          <a:lstStyle/>
          <a:p>
            <a:pPr>
              <a:buFont typeface="Wingdings" panose="05000000000000000000" pitchFamily="2" charset="2"/>
              <a:buChar char="Ø"/>
            </a:pPr>
            <a:r>
              <a:rPr lang="en-US" b="1" dirty="0"/>
              <a:t> Implications</a:t>
            </a:r>
            <a:endParaRPr lang="en-US" sz="2400" b="1" dirty="0"/>
          </a:p>
          <a:p>
            <a:pPr>
              <a:buFont typeface="Arial" panose="020B0604020202020204" pitchFamily="34" charset="0"/>
              <a:buChar char="•"/>
            </a:pPr>
            <a:r>
              <a:rPr lang="en-US" sz="1800" dirty="0"/>
              <a:t>Learning HTML/CSS, JavaScript, TypeScript, Python, and C# will remain highly valuable for both present and future job opportunities.</a:t>
            </a:r>
          </a:p>
          <a:p>
            <a:pPr>
              <a:buFont typeface="Arial" panose="020B0604020202020204" pitchFamily="34" charset="0"/>
              <a:buChar char="•"/>
            </a:pPr>
            <a:r>
              <a:rPr lang="en-US" sz="1800" dirty="0"/>
              <a:t>The demand will continue for talent skilled in web development stacks, data related programming (Python, SQL), and enterprise languages (C#).</a:t>
            </a:r>
          </a:p>
          <a:p>
            <a:pPr>
              <a:buFont typeface="Arial" panose="020B0604020202020204" pitchFamily="34" charset="0"/>
              <a:buChar char="•"/>
            </a:pPr>
            <a:r>
              <a:rPr lang="en-US" sz="1800" dirty="0"/>
              <a:t>Curriculum should emphasize full-stack JavaScript, Python for data &amp; AI, and C# for enterprise and cloud applications.</a:t>
            </a:r>
          </a:p>
        </p:txBody>
      </p:sp>
    </p:spTree>
    <p:custDataLst>
      <p:tags r:id="rId1"/>
    </p:custDataLst>
    <p:extLst>
      <p:ext uri="{BB962C8B-B14F-4D97-AF65-F5344CB8AC3E}">
        <p14:creationId xmlns:p14="http://schemas.microsoft.com/office/powerpoint/2010/main" val="370128874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7986A-542C-421C-A794-BBC8A23834FF}"/>
              </a:ext>
            </a:extLst>
          </p:cNvPr>
          <p:cNvSpPr>
            <a:spLocks noGrp="1"/>
          </p:cNvSpPr>
          <p:nvPr>
            <p:ph type="title"/>
          </p:nvPr>
        </p:nvSpPr>
        <p:spPr/>
        <p:txBody>
          <a:bodyPr/>
          <a:lstStyle/>
          <a:p>
            <a:r>
              <a:rPr lang="en-US" dirty="0"/>
              <a:t>DATABASE TRENDS</a:t>
            </a:r>
          </a:p>
        </p:txBody>
      </p:sp>
      <p:sp>
        <p:nvSpPr>
          <p:cNvPr id="3" name="Content Placeholder 2">
            <a:extLst>
              <a:ext uri="{FF2B5EF4-FFF2-40B4-BE49-F238E27FC236}">
                <a16:creationId xmlns:a16="http://schemas.microsoft.com/office/drawing/2014/main" id="{4A3198E5-F8AA-29D0-C5E3-DC31EDA0199C}"/>
              </a:ext>
            </a:extLst>
          </p:cNvPr>
          <p:cNvSpPr>
            <a:spLocks noGrp="1"/>
          </p:cNvSpPr>
          <p:nvPr>
            <p:ph sz="half" idx="1"/>
          </p:nvPr>
        </p:nvSpPr>
        <p:spPr/>
        <p:txBody>
          <a:bodyPr/>
          <a:lstStyle/>
          <a:p>
            <a:pPr>
              <a:buFont typeface="Wingdings" panose="05000000000000000000" pitchFamily="2" charset="2"/>
              <a:buChar char="v"/>
            </a:pPr>
            <a:r>
              <a:rPr lang="en-US" b="1" dirty="0"/>
              <a:t> Current Year</a:t>
            </a:r>
          </a:p>
          <a:p>
            <a:endParaRPr lang="en-US" dirty="0"/>
          </a:p>
        </p:txBody>
      </p:sp>
      <p:sp>
        <p:nvSpPr>
          <p:cNvPr id="4" name="Content Placeholder 3">
            <a:extLst>
              <a:ext uri="{FF2B5EF4-FFF2-40B4-BE49-F238E27FC236}">
                <a16:creationId xmlns:a16="http://schemas.microsoft.com/office/drawing/2014/main" id="{938491FE-0072-0CD0-9284-5427EF13BF47}"/>
              </a:ext>
            </a:extLst>
          </p:cNvPr>
          <p:cNvSpPr>
            <a:spLocks noGrp="1"/>
          </p:cNvSpPr>
          <p:nvPr>
            <p:ph sz="half" idx="2"/>
          </p:nvPr>
        </p:nvSpPr>
        <p:spPr/>
        <p:txBody>
          <a:bodyPr/>
          <a:lstStyle/>
          <a:p>
            <a:pPr>
              <a:buFont typeface="Wingdings" panose="05000000000000000000" pitchFamily="2" charset="2"/>
              <a:buChar char="v"/>
            </a:pPr>
            <a:r>
              <a:rPr lang="en-US" b="1" dirty="0"/>
              <a:t> Next Year</a:t>
            </a:r>
          </a:p>
          <a:p>
            <a:endParaRPr lang="en-US" dirty="0"/>
          </a:p>
        </p:txBody>
      </p:sp>
      <p:pic>
        <p:nvPicPr>
          <p:cNvPr id="8" name="Picture 7" descr="A graph of data on a white background">
            <a:extLst>
              <a:ext uri="{FF2B5EF4-FFF2-40B4-BE49-F238E27FC236}">
                <a16:creationId xmlns:a16="http://schemas.microsoft.com/office/drawing/2014/main" id="{E0833471-8618-7C96-8123-67406DB45CB4}"/>
              </a:ext>
            </a:extLst>
          </p:cNvPr>
          <p:cNvPicPr>
            <a:picLocks noChangeAspect="1"/>
          </p:cNvPicPr>
          <p:nvPr/>
        </p:nvPicPr>
        <p:blipFill>
          <a:blip r:embed="rId2"/>
          <a:stretch>
            <a:fillRect/>
          </a:stretch>
        </p:blipFill>
        <p:spPr>
          <a:xfrm>
            <a:off x="384464" y="2213265"/>
            <a:ext cx="5257800" cy="3844636"/>
          </a:xfrm>
          <a:prstGeom prst="rect">
            <a:avLst/>
          </a:prstGeom>
        </p:spPr>
      </p:pic>
      <p:pic>
        <p:nvPicPr>
          <p:cNvPr id="10" name="Picture 9" descr="A screenshot of a graph">
            <a:extLst>
              <a:ext uri="{FF2B5EF4-FFF2-40B4-BE49-F238E27FC236}">
                <a16:creationId xmlns:a16="http://schemas.microsoft.com/office/drawing/2014/main" id="{7214195D-C5A0-C404-CCC4-5790DB48A405}"/>
              </a:ext>
            </a:extLst>
          </p:cNvPr>
          <p:cNvPicPr>
            <a:picLocks noChangeAspect="1"/>
          </p:cNvPicPr>
          <p:nvPr/>
        </p:nvPicPr>
        <p:blipFill>
          <a:blip r:embed="rId3"/>
          <a:stretch>
            <a:fillRect/>
          </a:stretch>
        </p:blipFill>
        <p:spPr>
          <a:xfrm>
            <a:off x="6172200" y="2213265"/>
            <a:ext cx="5735782" cy="3844636"/>
          </a:xfrm>
          <a:prstGeom prst="rect">
            <a:avLst/>
          </a:prstGeom>
        </p:spPr>
      </p:pic>
    </p:spTree>
    <p:extLst>
      <p:ext uri="{BB962C8B-B14F-4D97-AF65-F5344CB8AC3E}">
        <p14:creationId xmlns:p14="http://schemas.microsoft.com/office/powerpoint/2010/main" val="752943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892</TotalTime>
  <Words>892</Words>
  <Application>Microsoft Office PowerPoint</Application>
  <PresentationFormat>Widescreen</PresentationFormat>
  <Paragraphs>107</Paragraphs>
  <Slides>20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Gill Sans MT</vt:lpstr>
      <vt:lpstr>Helv</vt:lpstr>
      <vt:lpstr>IBM Plex Mono</vt:lpstr>
      <vt:lpstr>IBM Plex Sans</vt:lpstr>
      <vt:lpstr>IBM Plex Sans SemiBold</vt:lpstr>
      <vt:lpstr>Wingdings</vt:lpstr>
      <vt:lpstr>SLIDE_TEMPLATE_skill_network</vt:lpstr>
      <vt:lpstr>Parcel</vt:lpstr>
      <vt:lpstr>ANALYSIS OF THE STACK OVERFLOW DEVELOPER SURVEY DATA (2024)</vt:lpstr>
      <vt:lpstr>PowerPoint Presentation</vt:lpstr>
      <vt:lpstr>EXECUTIVE SUMMARY</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APPENDIX</vt:lpstr>
      <vt:lpstr> JOB POSTINGS</vt:lpstr>
      <vt:lpstr>POPULAR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Luis Guerrero</cp:lastModifiedBy>
  <cp:revision>15</cp:revision>
  <dcterms:created xsi:type="dcterms:W3CDTF">2024-10-30T05:40:03Z</dcterms:created>
  <dcterms:modified xsi:type="dcterms:W3CDTF">2025-09-16T19:36:42Z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